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335" r:id="rId2"/>
    <p:sldId id="340" r:id="rId3"/>
    <p:sldId id="360" r:id="rId4"/>
    <p:sldId id="362" r:id="rId5"/>
    <p:sldId id="363" r:id="rId6"/>
    <p:sldId id="364" r:id="rId7"/>
    <p:sldId id="391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84" r:id="rId20"/>
    <p:sldId id="385" r:id="rId21"/>
    <p:sldId id="386" r:id="rId22"/>
    <p:sldId id="387" r:id="rId23"/>
    <p:sldId id="388" r:id="rId24"/>
    <p:sldId id="400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390" r:id="rId34"/>
    <p:sldId id="392" r:id="rId35"/>
    <p:sldId id="393" r:id="rId36"/>
    <p:sldId id="394" r:id="rId37"/>
    <p:sldId id="395" r:id="rId38"/>
    <p:sldId id="396" r:id="rId39"/>
    <p:sldId id="397" r:id="rId40"/>
    <p:sldId id="398" r:id="rId41"/>
    <p:sldId id="408" r:id="rId42"/>
    <p:sldId id="409" r:id="rId43"/>
    <p:sldId id="410" r:id="rId44"/>
    <p:sldId id="401" r:id="rId45"/>
    <p:sldId id="402" r:id="rId46"/>
    <p:sldId id="403" r:id="rId47"/>
    <p:sldId id="404" r:id="rId48"/>
    <p:sldId id="405" r:id="rId49"/>
    <p:sldId id="411" r:id="rId50"/>
    <p:sldId id="412" r:id="rId51"/>
    <p:sldId id="413" r:id="rId52"/>
    <p:sldId id="406" r:id="rId53"/>
    <p:sldId id="418" r:id="rId54"/>
    <p:sldId id="407" r:id="rId55"/>
    <p:sldId id="419" r:id="rId56"/>
    <p:sldId id="420" r:id="rId57"/>
    <p:sldId id="414" r:id="rId58"/>
    <p:sldId id="415" r:id="rId59"/>
    <p:sldId id="421" r:id="rId60"/>
    <p:sldId id="422" r:id="rId61"/>
  </p:sldIdLst>
  <p:sldSz cx="12192000" cy="6858000"/>
  <p:notesSz cx="6858000" cy="9144000"/>
  <p:embeddedFontLst>
    <p:embeddedFont>
      <p:font typeface="Adobe 黑体 Std R" panose="020B0400000000000000" pitchFamily="34" charset="-128"/>
      <p:regular r:id="rId64"/>
    </p:embeddedFont>
    <p:embeddedFont>
      <p:font typeface="微軟正黑體" panose="020B0604030504040204" pitchFamily="34" charset="-120"/>
      <p:regular r:id="rId65"/>
      <p:bold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Cambria Math" panose="02040503050406030204" pitchFamily="18" charset="0"/>
      <p:regular r:id="rId73"/>
    </p:embeddedFont>
    <p:embeddedFont>
      <p:font typeface="Consolas" panose="020B0609020204030204" pitchFamily="49" charset="0"/>
      <p:regular r:id="rId74"/>
      <p:bold r:id="rId75"/>
      <p:italic r:id="rId76"/>
      <p:boldItalic r:id="rId77"/>
    </p:embeddedFont>
    <p:embeddedFont>
      <p:font typeface="Georgia" panose="02040502050405020303" pitchFamily="18" charset="0"/>
      <p:regular r:id="rId78"/>
      <p:bold r:id="rId79"/>
      <p:italic r:id="rId80"/>
      <p:boldItalic r:id="rId81"/>
    </p:embeddedFont>
  </p:embeddedFontLst>
  <p:custDataLst>
    <p:tags r:id="rId82"/>
  </p:custData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70C0"/>
    <a:srgbClr val="548235"/>
    <a:srgbClr val="010038"/>
    <a:srgbClr val="E9ECEF"/>
    <a:srgbClr val="3A476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9" autoAdjust="0"/>
    <p:restoredTop sz="94423" autoAdjust="0"/>
  </p:normalViewPr>
  <p:slideViewPr>
    <p:cSldViewPr snapToGrid="0">
      <p:cViewPr>
        <p:scale>
          <a:sx n="75" d="100"/>
          <a:sy n="75" d="100"/>
        </p:scale>
        <p:origin x="1099" y="16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504"/>
    </p:cViewPr>
  </p:sorterViewPr>
  <p:notesViewPr>
    <p:cSldViewPr snapToGrid="0">
      <p:cViewPr varScale="1">
        <p:scale>
          <a:sx n="64" d="100"/>
          <a:sy n="64" d="100"/>
        </p:scale>
        <p:origin x="319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C4EE57E0-5866-9368-80B5-7D319BFE69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D02C52A-F006-BF5C-26F9-24F3BDCCAF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AB9EC-7A68-4A44-99D3-C76C6C6347CA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B1C73A9-2EF0-2F83-1E09-EBBCC70423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1F17BC-5214-CBAD-E41E-36D9F2662A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CCE6B-8E13-473C-B6D6-914790737E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824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36194-BE73-40EA-B37D-92B09D1D022E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EE7D5-6D37-412D-95F9-CA34DB9885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660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604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21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1393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332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368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982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484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353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40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082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4705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577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248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937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036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372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1716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7045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209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598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826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272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5085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591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405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445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2490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65252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8443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2718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3159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3580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5841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5311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501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6666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188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3844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43718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9859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36301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27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741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2931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7786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689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4394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4015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8188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2270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2367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9932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758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436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5268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492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895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52683B-CFD7-4B22-B02A-EA266CF1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F4DAC2-351D-4FCD-9BD2-3815BBC33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19E85B-A6D7-4189-A54F-A236E1F86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FF1F-A115-4049-B975-306F73DA833A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586B07-E49D-445A-95AC-3EFCD414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250BB961-B66B-6915-10EE-8E0746BD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538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BE758A-47F6-4EF9-A0A9-D9FE1C0A4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5D4310-FCBC-4AF5-B7AD-A547B50D8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D870AB-967F-4CDC-A331-9813A022D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3A8E2-6518-4699-A163-B96472470879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1B7537-2B71-4D20-8D3E-F7079592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A03890-B16D-46E5-A3AC-E728660B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827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832E892-9248-4792-96F5-58D8AA00D0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D009E7-9916-4CE4-8BFD-43857B1B1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68C160-FF12-483D-92B0-4510C9C8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F096-7170-4E7E-8D33-7FC32D52E13D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9BE625-DF88-469E-AE93-4953B44C5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C56F70-0731-470C-AAFC-B00762D6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64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01940-03BF-4559-B904-14A49994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5201B2-B730-42B6-B5AB-EDCDCFAAF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26FCE8-83B9-44FE-A299-70556F25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0BD2-6650-4E75-8E74-FDEBEFFE7D30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D411C6-249B-4B0B-AB54-9CBB60BDA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68BFA9-1BE6-48B2-BB89-582F3B8CA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090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C2F21-C6CA-401B-A244-C415A8EC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6232F6-3BE7-4FB3-A2BA-6A833D680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755B54-01DB-4820-A888-C57492F46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36A4-27B2-4149-8692-42B4A2783D94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DB289B-3EA5-4F41-B9DA-6FD7F9AF3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05936E39-5AE6-4FA8-A38D-B5BF5392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013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49DF49-8F5F-4AE0-8F5C-B35900A7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C7270B-2952-433A-9094-0415BAB6E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8ED628-8E91-4C7A-B3A9-79B96CE62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D7FB37-43F4-4559-A031-B14ED683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C9BF-60E3-4B8C-B186-9DA02E8F456A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8D5C86-9D59-4F24-8C60-F1F38E406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9655C8-DEF3-495A-A594-487532EA5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816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D93FA-763A-4016-B6E1-D725426E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8B077C-ADF4-466E-B86D-B8D9146A5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EF4A17E-2D62-4C25-9841-AB869CD68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D5588CF-7EDD-4F9D-A43D-9BD1AFB98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39AD6D7-CF0D-4203-841E-7A4691B6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0A19343-14A3-46C1-8785-5046FBBC4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122FF-64F3-42EE-A622-0F74A1595D0D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5C75BC0-CC2C-41BB-B73F-0041BC1D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B5B66E50-F044-4B72-83A8-4E6122F5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7327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775158-9CF5-4012-A210-AF8F568D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537FC4-DA80-4C69-996E-D62F3437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22501-C322-4F8E-9D03-ED1DF164E12B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392E75-098F-4D03-BB74-A42E205B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FA9CDEFE-C99B-4578-B8AD-F4513B69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878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C86C2CE-81D2-46A1-BD9C-AE356086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EDDAA-FF2F-450E-8E06-F149BA3F0A41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17C276F-D8C9-4DEB-A179-E14CEC23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2E89BE-CB49-4BFA-83B7-CBB0AAFF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044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66CC0-CF4A-408C-8026-59136738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F5CC4B-81E3-4336-941B-C1C222541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222C8ED-45EE-49E2-9715-D1D5B7F37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2939EC-D3A0-49BA-AF44-2BFE25D6E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8CB93-524A-4876-9BB8-AE27B6EF1536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6A98BF-D711-4F48-AAB6-2B723A27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D2F8CE-CEB1-448F-94EB-C5681ABC8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92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AAE25-BC8A-4559-9DBB-454CBDA9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E05F2CA-AF90-4C9E-B724-8DDACE895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225151-96C7-4325-A8E5-50EDE8AA7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AF88962-9F85-47B0-84F6-B7C5B09A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6C37-F158-49C3-B17A-77172A7C5E42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947FE4-E220-4808-838F-45311853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BE3C3F-CEBB-4E07-A5C1-28348EC5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7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58C13E3-239B-415E-9792-8EFCA52EE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26378F-CE3C-4A7D-9290-8BA577521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126CFF-78B9-45BF-8520-5BF31CDDEE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1D1C4-DB12-42FB-8BDB-4ECBC4B2BC93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D89543-C0A1-4CBC-9DA9-724B87D26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B4052F-F9C6-4980-B8D2-766A2E7DC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686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hiajung-yeh.github.io/Spatial-Analysis/spatial-operation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s://epsg.io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ikiwand.com/zh-tw/%E9%81%93%E6%A0%BC%E6%8B%89%E6%96%AF-%E6%99%AE%E5%85%8B%E7%AE%97%E6%B3%95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wikiwand.com/zh-tw/%E8%91%9B%E7%AB%8B%E6%81%86%E6%8E%83%E6%8F%8F%E6%B3%95" TargetMode="Externa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AA2A92B-2692-781D-6F1E-9BE0475C4990}"/>
              </a:ext>
            </a:extLst>
          </p:cNvPr>
          <p:cNvSpPr txBox="1"/>
          <p:nvPr/>
        </p:nvSpPr>
        <p:spPr>
          <a:xfrm>
            <a:off x="3543859" y="2379443"/>
            <a:ext cx="51042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zh-TW" altLang="en-US" sz="4400" dirty="0">
                <a:latin typeface="Georgia" panose="02040502050405020303" pitchFamily="18" charset="0"/>
              </a:rPr>
              <a:t>公共運輸</a:t>
            </a:r>
            <a:endParaRPr lang="en-US" altLang="zh-TW" sz="4400" dirty="0">
              <a:latin typeface="Georgia" panose="02040502050405020303" pitchFamily="18" charset="0"/>
            </a:endParaRPr>
          </a:p>
          <a:p>
            <a:pPr algn="ctr"/>
            <a:r>
              <a:rPr lang="en-US" altLang="zh-TW" sz="4400" dirty="0">
                <a:latin typeface="Georgia" panose="02040502050405020303" pitchFamily="18" charset="0"/>
              </a:rPr>
              <a:t>Public Transport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29E71A5-D497-D29A-A1CF-DACA4E1CB1F0}"/>
              </a:ext>
            </a:extLst>
          </p:cNvPr>
          <p:cNvSpPr txBox="1"/>
          <p:nvPr/>
        </p:nvSpPr>
        <p:spPr>
          <a:xfrm>
            <a:off x="359955" y="6072288"/>
            <a:ext cx="1148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2022.12 </a:t>
            </a:r>
          </a:p>
          <a:p>
            <a:pPr algn="l"/>
            <a:r>
              <a:rPr lang="zh-TW" altLang="en-US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葉家榮</a:t>
            </a:r>
            <a:endParaRPr lang="en-US" altLang="zh-TW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DCF817F-9EAB-D891-0E0F-9C0DF80AF1D3}"/>
              </a:ext>
            </a:extLst>
          </p:cNvPr>
          <p:cNvSpPr txBox="1"/>
          <p:nvPr/>
        </p:nvSpPr>
        <p:spPr>
          <a:xfrm>
            <a:off x="3347491" y="4168883"/>
            <a:ext cx="54970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3200" b="0" dirty="0">
                <a:latin typeface="Georgia" panose="02040502050405020303" pitchFamily="18" charset="0"/>
              </a:rPr>
              <a:t>R</a:t>
            </a:r>
            <a:r>
              <a:rPr lang="zh-TW" altLang="en-US" sz="3200" b="0" dirty="0">
                <a:latin typeface="Georgia" panose="02040502050405020303" pitchFamily="18" charset="0"/>
              </a:rPr>
              <a:t> 語言於地理資訊系統之應用</a:t>
            </a:r>
            <a:endParaRPr lang="en-US" altLang="zh-TW" sz="3200" b="0" dirty="0">
              <a:latin typeface="Georgia" panose="02040502050405020303" pitchFamily="18" charset="0"/>
            </a:endParaRPr>
          </a:p>
          <a:p>
            <a:pPr algn="ctr"/>
            <a:r>
              <a:rPr lang="en-US" altLang="zh-TW" sz="2800" dirty="0">
                <a:latin typeface="Georgia" panose="02040502050405020303" pitchFamily="18" charset="0"/>
              </a:rPr>
              <a:t>Spatial Analysis with R</a:t>
            </a:r>
            <a:endParaRPr lang="zh-TW" altLang="en-US" sz="2800" dirty="0">
              <a:latin typeface="Georgia" panose="02040502050405020303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5FD3A96-1BB3-B6D8-5445-5B0D37A9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34" y="6154458"/>
            <a:ext cx="3139732" cy="481993"/>
          </a:xfrm>
          <a:prstGeom prst="rect">
            <a:avLst/>
          </a:prstGeom>
        </p:spPr>
      </p:pic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83DC50BF-5C85-086B-C81C-F018568BD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>
                <a:solidFill>
                  <a:schemeClr val="tx1"/>
                </a:solidFill>
              </a:rPr>
              <a:pPr/>
              <a:t>1</a:t>
            </a:fld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15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10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904E949-F860-EEC4-0547-375CD6EF2647}"/>
              </a:ext>
            </a:extLst>
          </p:cNvPr>
          <p:cNvSpPr txBox="1"/>
          <p:nvPr/>
        </p:nvSpPr>
        <p:spPr>
          <a:xfrm>
            <a:off x="0" y="263531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空間與屬性聚合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72D8927-3E1B-1A3C-D5E3-512634113DA3}"/>
              </a:ext>
            </a:extLst>
          </p:cNvPr>
          <p:cNvSpPr txBox="1"/>
          <p:nvPr/>
        </p:nvSpPr>
        <p:spPr>
          <a:xfrm>
            <a:off x="3200400" y="1381425"/>
            <a:ext cx="6183084" cy="472950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加總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group_by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變數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X)%&gt;%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summarise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(sum(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變數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Y))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平均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group_by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變數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X)%&gt;%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summarise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(mean(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變數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Y))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計算個數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group_by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變數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X)%&gt;%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summarise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(n())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660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B3B2A4F-B96B-EE50-8BE7-65C3BF10BB98}"/>
              </a:ext>
            </a:extLst>
          </p:cNvPr>
          <p:cNvSpPr txBox="1"/>
          <p:nvPr/>
        </p:nvSpPr>
        <p:spPr>
          <a:xfrm>
            <a:off x="3475580" y="263531"/>
            <a:ext cx="8433392" cy="6581289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屬性與空間資料聚合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us_states_sf2=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group_by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REGION)%&gt;%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summarise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(total_pop_15=sum(total_pop_15))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us_states_sf2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前六筆資料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head(us_states_sf2)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4 features and 2 fields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MULTIPOLYGON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-124.704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24.559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-66.982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49.384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Geodetic CRS:  NAD83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# A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tibble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4 x 3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REGION   total_pop_15                                         geometry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&lt;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fct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          &lt;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dbl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                    &lt;MULTIPOLYGON [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arc_degree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]&gt;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Norteast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55989520 (((-76.99106 39.72006, -77.53488 39.720~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Midwest      67546398 (((-104.0555 43.85348, -104.0577 44.997~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South       118575377 (((-94.59485 29.4679, -94.54639 29.572~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West         72264052 (((-124.411 42.25055, -124.4351 42.440~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11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6FB2E37-12A0-F3EF-2EC5-E8E37B478C1A}"/>
              </a:ext>
            </a:extLst>
          </p:cNvPr>
          <p:cNvSpPr txBox="1"/>
          <p:nvPr/>
        </p:nvSpPr>
        <p:spPr>
          <a:xfrm>
            <a:off x="0" y="263531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空間與屬性聚合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D8BA2E-4B5E-0FA5-C6C3-631C6F8D01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9" r="14747" b="6771"/>
          <a:stretch/>
        </p:blipFill>
        <p:spPr bwMode="auto">
          <a:xfrm>
            <a:off x="-91597" y="4648201"/>
            <a:ext cx="3985341" cy="2209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5152BF5-E1BF-94F2-3A51-58EF804603F2}"/>
              </a:ext>
            </a:extLst>
          </p:cNvPr>
          <p:cNvCxnSpPr>
            <a:cxnSpLocks/>
          </p:cNvCxnSpPr>
          <p:nvPr/>
        </p:nvCxnSpPr>
        <p:spPr>
          <a:xfrm>
            <a:off x="919506" y="4386943"/>
            <a:ext cx="0" cy="63717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8D27AEC9-72AB-E8CB-8CF7-CDD43BCC83B4}"/>
              </a:ext>
            </a:extLst>
          </p:cNvPr>
          <p:cNvSpPr txBox="1"/>
          <p:nvPr/>
        </p:nvSpPr>
        <p:spPr>
          <a:xfrm>
            <a:off x="216668" y="3679057"/>
            <a:ext cx="22990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空間合併：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合併區域 州界消失</a:t>
            </a:r>
            <a:endParaRPr lang="en-US" altLang="zh-TW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7F6973E-2687-16CE-DBAB-F5942EE40C16}"/>
              </a:ext>
            </a:extLst>
          </p:cNvPr>
          <p:cNvSpPr/>
          <p:nvPr/>
        </p:nvSpPr>
        <p:spPr>
          <a:xfrm>
            <a:off x="5158158" y="4476932"/>
            <a:ext cx="1291659" cy="2117537"/>
          </a:xfrm>
          <a:prstGeom prst="roundRect">
            <a:avLst>
              <a:gd name="adj" fmla="val 9925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D2998A7-F20C-907F-51D3-4EAD56455E20}"/>
              </a:ext>
            </a:extLst>
          </p:cNvPr>
          <p:cNvSpPr txBox="1"/>
          <p:nvPr/>
        </p:nvSpPr>
        <p:spPr>
          <a:xfrm>
            <a:off x="6467200" y="4476932"/>
            <a:ext cx="14991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屬性合併：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人口總和</a:t>
            </a:r>
            <a:endParaRPr lang="en-US" altLang="zh-TW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45954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12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59A6948-522D-DA9C-7D76-18CE04EC5256}"/>
              </a:ext>
            </a:extLst>
          </p:cNvPr>
          <p:cNvSpPr txBox="1"/>
          <p:nvPr/>
        </p:nvSpPr>
        <p:spPr>
          <a:xfrm>
            <a:off x="3657602" y="760869"/>
            <a:ext cx="7881256" cy="596060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屬性與空間資料聚合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nz_ave_ele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=aggregate(x=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["elevation"], by=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FUN=mean)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6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nz_ave_ele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前六筆資料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nz_ave_ele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6 features and 1 field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MULTIPOLYGON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1568217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5518431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2089533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6191874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NZGD2000 / New Zealand Transverse Mercator 2000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elevation                       geometry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       NA MULTIPOLYGON (((1745493 600...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       NA MULTIPOLYGON (((1803822 590...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 2734.333 MULTIPOLYGON (((1860345 585...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       NA </a:t>
            </a:r>
            <a:r>
              <a:rPr lang="en-US" altLang="zh-TW" sz="1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MULTIPOLYGON (((2049387 583...</a:t>
            </a:r>
            <a:endParaRPr lang="zh-TW" altLang="zh-TW" sz="14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       NA MULTIPOLYGON (((2024489 567...</a:t>
            </a:r>
          </a:p>
          <a:p>
            <a:pPr indent="266700" latinLnBrk="1">
              <a:spcAft>
                <a:spcPts val="1000"/>
              </a:spcAft>
            </a:pPr>
            <a:r>
              <a:rPr lang="pt-BR" altLang="zh-TW" sz="1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       NA MULTIPOLYGON (((2024489 567...</a:t>
            </a:r>
            <a:endParaRPr lang="zh-TW" altLang="zh-TW" sz="14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58BE95D-D871-9BF6-C6EF-95EE1CF7FA14}"/>
              </a:ext>
            </a:extLst>
          </p:cNvPr>
          <p:cNvSpPr txBox="1"/>
          <p:nvPr/>
        </p:nvSpPr>
        <p:spPr>
          <a:xfrm>
            <a:off x="0" y="263531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空間與屬性聚合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ED53D2-FF1C-BA91-B414-B72B4B873BE8}"/>
              </a:ext>
            </a:extLst>
          </p:cNvPr>
          <p:cNvSpPr txBox="1"/>
          <p:nvPr/>
        </p:nvSpPr>
        <p:spPr>
          <a:xfrm>
            <a:off x="241282" y="133583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若是兩地理資料呢？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02352CC-CE5D-C892-95D7-BE1973049F50}"/>
              </a:ext>
            </a:extLst>
          </p:cNvPr>
          <p:cNvSpPr txBox="1"/>
          <p:nvPr/>
        </p:nvSpPr>
        <p:spPr>
          <a:xfrm>
            <a:off x="3470749" y="136525"/>
            <a:ext cx="8501740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aggregate(x=</a:t>
            </a:r>
            <a:r>
              <a:rPr lang="zh-TW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1["</a:t>
            </a:r>
            <a:r>
              <a:rPr lang="zh-TW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變數</a:t>
            </a: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Y"], by=</a:t>
            </a:r>
            <a:r>
              <a:rPr lang="zh-TW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2, FUN=</a:t>
            </a:r>
            <a:r>
              <a:rPr lang="zh-TW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計算方法</a:t>
            </a: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b="1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F379216-9016-4C54-666F-EB77A5250E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3737" r="1" b="3999"/>
          <a:stretch/>
        </p:blipFill>
        <p:spPr bwMode="auto">
          <a:xfrm>
            <a:off x="0" y="2315808"/>
            <a:ext cx="3636973" cy="41614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80A62FB-57FC-A9F7-5C77-7C28488A1138}"/>
              </a:ext>
            </a:extLst>
          </p:cNvPr>
          <p:cNvCxnSpPr>
            <a:cxnSpLocks/>
          </p:cNvCxnSpPr>
          <p:nvPr/>
        </p:nvCxnSpPr>
        <p:spPr>
          <a:xfrm flipH="1">
            <a:off x="8016240" y="1420223"/>
            <a:ext cx="1681506" cy="294857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55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13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288D659-2C87-720D-33A9-79149C304392}"/>
              </a:ext>
            </a:extLst>
          </p:cNvPr>
          <p:cNvSpPr txBox="1"/>
          <p:nvPr/>
        </p:nvSpPr>
        <p:spPr>
          <a:xfrm>
            <a:off x="0" y="263531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空間插值計算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815BC80-2A13-E2ED-44EC-93D0BA574B2C}"/>
              </a:ext>
            </a:extLst>
          </p:cNvPr>
          <p:cNvSpPr txBox="1"/>
          <p:nvPr/>
        </p:nvSpPr>
        <p:spPr>
          <a:xfrm>
            <a:off x="1994779" y="1201001"/>
            <a:ext cx="85235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28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由一地理資料估計另一「重疊（</a:t>
            </a:r>
            <a:r>
              <a:rPr lang="en-US" altLang="zh-TW" sz="28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overlapping</a:t>
            </a:r>
            <a:r>
              <a:rPr lang="zh-TW" altLang="zh-TW" sz="28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）」，但「不一致（</a:t>
            </a:r>
            <a:r>
              <a:rPr lang="en-US" altLang="zh-TW" sz="28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incongruent</a:t>
            </a:r>
            <a:r>
              <a:rPr lang="zh-TW" altLang="zh-TW" sz="28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）」的地理資料之屬性值</a:t>
            </a:r>
            <a:endParaRPr lang="en-US" altLang="zh-TW" sz="2800" dirty="0">
              <a:effectLst/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endParaRPr lang="en-US" altLang="zh-TW" sz="2800" dirty="0"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假設：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r>
              <a:rPr lang="zh-TW" altLang="zh-TW" sz="28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屬性為均質分布</a:t>
            </a:r>
            <a:r>
              <a:rPr lang="zh-TW" altLang="en-US" sz="28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-&gt; </a:t>
            </a:r>
            <a:r>
              <a:rPr lang="zh-TW" altLang="zh-TW" sz="28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可利用平均劃分方法推估</a:t>
            </a:r>
            <a:endParaRPr lang="zh-TW" altLang="en-US" sz="28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4515E2-A997-3B27-3009-A804B8D28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197" y="3447770"/>
            <a:ext cx="4769216" cy="326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73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14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FC766FB-665E-1A3A-F685-B26ED24A0231}"/>
              </a:ext>
            </a:extLst>
          </p:cNvPr>
          <p:cNvSpPr txBox="1"/>
          <p:nvPr/>
        </p:nvSpPr>
        <p:spPr>
          <a:xfrm>
            <a:off x="0" y="263531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空間插值計算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656AA319-DDBF-CC9C-AC82-66B22D9C11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4492970"/>
                  </p:ext>
                </p:extLst>
              </p:nvPr>
            </p:nvGraphicFramePr>
            <p:xfrm>
              <a:off x="1213316" y="1013624"/>
              <a:ext cx="9765368" cy="5560796"/>
            </p:xfrm>
            <a:graphic>
              <a:graphicData uri="http://schemas.openxmlformats.org/drawingml/2006/table">
                <a:tbl>
                  <a:tblPr firstRow="1" firstCol="1" bandRow="1">
                    <a:tableStyleId>{F5AB1C69-6EDB-4FF4-983F-18BD219EF322}</a:tableStyleId>
                  </a:tblPr>
                  <a:tblGrid>
                    <a:gridCol w="1092500">
                      <a:extLst>
                        <a:ext uri="{9D8B030D-6E8A-4147-A177-3AD203B41FA5}">
                          <a16:colId xmlns:a16="http://schemas.microsoft.com/office/drawing/2014/main" val="1174459340"/>
                        </a:ext>
                      </a:extLst>
                    </a:gridCol>
                    <a:gridCol w="4336434">
                      <a:extLst>
                        <a:ext uri="{9D8B030D-6E8A-4147-A177-3AD203B41FA5}">
                          <a16:colId xmlns:a16="http://schemas.microsoft.com/office/drawing/2014/main" val="3983026547"/>
                        </a:ext>
                      </a:extLst>
                    </a:gridCol>
                    <a:gridCol w="4336434">
                      <a:extLst>
                        <a:ext uri="{9D8B030D-6E8A-4147-A177-3AD203B41FA5}">
                          <a16:colId xmlns:a16="http://schemas.microsoft.com/office/drawing/2014/main" val="2972530046"/>
                        </a:ext>
                      </a:extLst>
                    </a:gridCol>
                  </a:tblGrid>
                  <a:tr h="4563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5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類型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5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空間加總型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5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空間密度平均型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73272923"/>
                      </a:ext>
                    </a:extLst>
                  </a:tr>
                  <a:tr h="6205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5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定義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5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屬性值會依面積大小改變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5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屬性值</a:t>
                          </a:r>
                          <a:r>
                            <a:rPr lang="zh-TW" altLang="en-US" sz="2500" b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不會</a:t>
                          </a:r>
                          <a:r>
                            <a:rPr lang="zh-TW" altLang="en-US" sz="25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依面積大小改變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0492037"/>
                      </a:ext>
                    </a:extLst>
                  </a:tr>
                  <a:tr h="8681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5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計算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zh-TW" altLang="en-US" sz="25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zh-TW" sz="25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5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sz="25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  <m:r>
                                  <a:rPr lang="en-US" sz="25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5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5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zh-TW" sz="25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5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num>
                                  <m:den>
                                    <m:r>
                                      <a:rPr lang="en-US" sz="25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sz="2500" kern="100" dirty="0">
                            <a:effectLst/>
                            <a:latin typeface="Georgia" panose="02040502050405020303" pitchFamily="18" charset="0"/>
                            <a:ea typeface="Adobe 黑体 Std R" panose="020B0400000000000000" pitchFamily="34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zh-TW" altLang="en-US" sz="25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zh-TW" sz="25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5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sz="25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sz="25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5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5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zh-TW" sz="25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5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num>
                                  <m:den>
                                    <m:r>
                                      <a:rPr lang="en-US" sz="25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sz="2500" kern="100" dirty="0">
                            <a:effectLst/>
                            <a:latin typeface="Georgia" panose="02040502050405020303" pitchFamily="18" charset="0"/>
                            <a:ea typeface="Adobe 黑体 Std R" panose="020B0400000000000000" pitchFamily="34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6286022"/>
                      </a:ext>
                    </a:extLst>
                  </a:tr>
                  <a:tr h="5787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5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範例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sz="2500" kern="100" dirty="0">
                              <a:effectLst/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人口數、事件數</a:t>
                          </a:r>
                          <a:endParaRPr lang="zh-TW" sz="2500" kern="100" dirty="0">
                            <a:effectLst/>
                            <a:latin typeface="Georgia" panose="02040502050405020303" pitchFamily="18" charset="0"/>
                            <a:ea typeface="Adobe 黑体 Std R" panose="020B0400000000000000" pitchFamily="34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sz="2500" kern="100" dirty="0">
                              <a:effectLst/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人口密度、事件發生密度</a:t>
                          </a:r>
                          <a:endParaRPr lang="zh-TW" sz="2500" kern="100" dirty="0">
                            <a:effectLst/>
                            <a:latin typeface="Georgia" panose="02040502050405020303" pitchFamily="18" charset="0"/>
                            <a:ea typeface="Adobe 黑体 Std R" panose="020B0400000000000000" pitchFamily="34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663276"/>
                      </a:ext>
                    </a:extLst>
                  </a:tr>
                  <a:tr h="30209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5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圖示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endParaRPr lang="zh-TW" altLang="en-US" sz="2500" dirty="0">
                            <a:latin typeface="Georgia" panose="02040502050405020303" pitchFamily="18" charset="0"/>
                            <a:ea typeface="Adobe 黑体 Std R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6965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656AA319-DDBF-CC9C-AC82-66B22D9C11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4492970"/>
                  </p:ext>
                </p:extLst>
              </p:nvPr>
            </p:nvGraphicFramePr>
            <p:xfrm>
              <a:off x="1213316" y="1013624"/>
              <a:ext cx="9765368" cy="5560796"/>
            </p:xfrm>
            <a:graphic>
              <a:graphicData uri="http://schemas.openxmlformats.org/drawingml/2006/table">
                <a:tbl>
                  <a:tblPr firstRow="1" firstCol="1" bandRow="1">
                    <a:tableStyleId>{F5AB1C69-6EDB-4FF4-983F-18BD219EF322}</a:tableStyleId>
                  </a:tblPr>
                  <a:tblGrid>
                    <a:gridCol w="1092500">
                      <a:extLst>
                        <a:ext uri="{9D8B030D-6E8A-4147-A177-3AD203B41FA5}">
                          <a16:colId xmlns:a16="http://schemas.microsoft.com/office/drawing/2014/main" val="1174459340"/>
                        </a:ext>
                      </a:extLst>
                    </a:gridCol>
                    <a:gridCol w="4336434">
                      <a:extLst>
                        <a:ext uri="{9D8B030D-6E8A-4147-A177-3AD203B41FA5}">
                          <a16:colId xmlns:a16="http://schemas.microsoft.com/office/drawing/2014/main" val="3983026547"/>
                        </a:ext>
                      </a:extLst>
                    </a:gridCol>
                    <a:gridCol w="4336434">
                      <a:extLst>
                        <a:ext uri="{9D8B030D-6E8A-4147-A177-3AD203B41FA5}">
                          <a16:colId xmlns:a16="http://schemas.microsoft.com/office/drawing/2014/main" val="2972530046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5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類型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5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空間加總型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5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空間密度平均型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73272923"/>
                      </a:ext>
                    </a:extLst>
                  </a:tr>
                  <a:tr h="6205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5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定義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5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屬性值會依面積大小改變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5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屬性值</a:t>
                          </a:r>
                          <a:r>
                            <a:rPr lang="zh-TW" altLang="en-US" sz="2500" b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不會</a:t>
                          </a:r>
                          <a:r>
                            <a:rPr lang="zh-TW" altLang="en-US" sz="25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依面積大小改變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0492037"/>
                      </a:ext>
                    </a:extLst>
                  </a:tr>
                  <a:tr h="8681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5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計算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21" t="-130070" r="-100281" b="-414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5598" t="-130070" r="-422" b="-4146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286022"/>
                      </a:ext>
                    </a:extLst>
                  </a:tr>
                  <a:tr h="5787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5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範例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sz="2500" kern="100" dirty="0">
                              <a:effectLst/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人口數、事件數</a:t>
                          </a:r>
                          <a:endParaRPr lang="zh-TW" sz="2500" kern="100" dirty="0">
                            <a:effectLst/>
                            <a:latin typeface="Georgia" panose="02040502050405020303" pitchFamily="18" charset="0"/>
                            <a:ea typeface="Adobe 黑体 Std R" panose="020B0400000000000000" pitchFamily="34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sz="2500" kern="100" dirty="0">
                              <a:effectLst/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人口密度、事件發生密度</a:t>
                          </a:r>
                          <a:endParaRPr lang="zh-TW" sz="2500" kern="100" dirty="0">
                            <a:effectLst/>
                            <a:latin typeface="Georgia" panose="02040502050405020303" pitchFamily="18" charset="0"/>
                            <a:ea typeface="Adobe 黑体 Std R" panose="020B0400000000000000" pitchFamily="34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663276"/>
                      </a:ext>
                    </a:extLst>
                  </a:tr>
                  <a:tr h="30209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500" dirty="0">
                              <a:latin typeface="Georgia" panose="02040502050405020303" pitchFamily="18" charset="0"/>
                              <a:ea typeface="Adobe 黑体 Std R" panose="020B0400000000000000" pitchFamily="34" charset="-128"/>
                            </a:rPr>
                            <a:t>圖示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endParaRPr lang="zh-TW" altLang="en-US" sz="2500" dirty="0">
                            <a:latin typeface="Georgia" panose="02040502050405020303" pitchFamily="18" charset="0"/>
                            <a:ea typeface="Adobe 黑体 Std R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6965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14609434-46D9-4B8E-8EE2-59AC3AE0A803}"/>
              </a:ext>
            </a:extLst>
          </p:cNvPr>
          <p:cNvSpPr txBox="1"/>
          <p:nvPr/>
        </p:nvSpPr>
        <p:spPr>
          <a:xfrm>
            <a:off x="4485640" y="526796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8D8999-CD4E-8F95-12D5-6E1237D56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640" y="3615424"/>
            <a:ext cx="4302760" cy="295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26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15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8C56B4-A29E-661D-C5BF-6927BB2052C2}"/>
              </a:ext>
            </a:extLst>
          </p:cNvPr>
          <p:cNvSpPr txBox="1"/>
          <p:nvPr/>
        </p:nvSpPr>
        <p:spPr>
          <a:xfrm>
            <a:off x="0" y="263531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空間插值計算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F4DEACF-B810-6B51-1743-BC7E33F5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229" y="0"/>
            <a:ext cx="8481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04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A34D556-2CC3-2BC4-7901-E94F00A14DBC}"/>
              </a:ext>
            </a:extLst>
          </p:cNvPr>
          <p:cNvSpPr txBox="1"/>
          <p:nvPr/>
        </p:nvSpPr>
        <p:spPr>
          <a:xfrm>
            <a:off x="3911954" y="105013"/>
            <a:ext cx="8090028" cy="66479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計算特定區域總人口數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PP_interpo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st_interpolate_aw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["PP"],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    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taipei_mrt_station_buf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extensive=T)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6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PP_interpo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前六筆資料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PP_interpo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86 features and 1 field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Attribute-geometry relationship: 0 constant, 1 aggregate, 0 identity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POLYGON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296891.3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2764892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312439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2781295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TWD97 / TM2 zone 121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First 10 features: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  PP                       geometry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  374.4286 POLYGON ((308696.3 2765704,...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 1217.1181 POLYGON ((308052.9 2765705,...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 1482.4531 POLYGON ((307544.1 2765739,...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 1232.8199 POLYGON ((306534.7 2765818,...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 1265.7893 POLYGON ((306426.3 2766497,...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 2442.4100 POLYGON ((306600.8 2767942,...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16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86A0073-A814-3D84-3EAF-98B2E991D33E}"/>
              </a:ext>
            </a:extLst>
          </p:cNvPr>
          <p:cNvSpPr txBox="1"/>
          <p:nvPr/>
        </p:nvSpPr>
        <p:spPr>
          <a:xfrm>
            <a:off x="0" y="263531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空間插值計算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01B0F1B-B04E-E543-0591-B4B6957A57DD}"/>
              </a:ext>
            </a:extLst>
          </p:cNvPr>
          <p:cNvSpPr txBox="1"/>
          <p:nvPr/>
        </p:nvSpPr>
        <p:spPr>
          <a:xfrm>
            <a:off x="60713" y="1302187"/>
            <a:ext cx="3978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計算臺北各捷運站</a:t>
            </a:r>
            <a:b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</a:b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方圓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200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公尺內的人口總數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57F2EB-277A-840F-4243-C1A74B7AC0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15" b="3580"/>
          <a:stretch/>
        </p:blipFill>
        <p:spPr bwMode="auto">
          <a:xfrm>
            <a:off x="-184250" y="2180809"/>
            <a:ext cx="4468412" cy="45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9C218E4-4134-5CB1-C05F-5F7FC6A25D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7" t="33094" r="1493" b="32768"/>
          <a:stretch/>
        </p:blipFill>
        <p:spPr bwMode="auto">
          <a:xfrm>
            <a:off x="-60960" y="2412041"/>
            <a:ext cx="1644896" cy="1384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1743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A874154-9384-2DB9-89A4-161A16F3A848}"/>
              </a:ext>
            </a:extLst>
          </p:cNvPr>
          <p:cNvSpPr txBox="1"/>
          <p:nvPr/>
        </p:nvSpPr>
        <p:spPr>
          <a:xfrm>
            <a:off x="2190333" y="571307"/>
            <a:ext cx="9548147" cy="610423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取所有村里地理資料之聯集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vil_uni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st_union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vil_uni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vil_uni</a:t>
            </a:r>
            <a:endParaRPr lang="en-US" altLang="zh-TW" sz="18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========================================================================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6 features and 2 fields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GEOMETRYCOLLECTION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305841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2763273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308496.3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2767942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TWD97 / TM2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zon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POLYGON ((298768 2776910, 298761.1 2776913, 298...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algn="just">
              <a:spcBef>
                <a:spcPts val="250"/>
              </a:spcBef>
              <a:spcAft>
                <a:spcPts val="25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vil_uni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資料型態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vil_uni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========================================================================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sfc_POLYGON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17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AD118A9-9FC6-0158-751D-6826F1542142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聯集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07F50F-422B-74D4-4E61-6712ACD2D34F}"/>
              </a:ext>
            </a:extLst>
          </p:cNvPr>
          <p:cNvSpPr txBox="1"/>
          <p:nvPr/>
        </p:nvSpPr>
        <p:spPr>
          <a:xfrm>
            <a:off x="453520" y="1398429"/>
            <a:ext cx="1842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臺北市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村里聯集</a:t>
            </a:r>
          </a:p>
        </p:txBody>
      </p:sp>
    </p:spTree>
    <p:extLst>
      <p:ext uri="{BB962C8B-B14F-4D97-AF65-F5344CB8AC3E}">
        <p14:creationId xmlns:p14="http://schemas.microsoft.com/office/powerpoint/2010/main" val="617317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18</a:t>
            </a:fld>
            <a:endParaRPr lang="zh-TW" altLang="en-US"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69AD885-FAD1-89EB-A075-C6066B4740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4" r="1190" b="6289"/>
          <a:stretch/>
        </p:blipFill>
        <p:spPr bwMode="auto">
          <a:xfrm>
            <a:off x="2167720" y="473184"/>
            <a:ext cx="9233558" cy="62482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C5F06D5-A27A-559B-170B-1EE4980367A4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聯集</a:t>
            </a: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826B8522-DAEE-EA58-B946-CF231432EDB8}"/>
              </a:ext>
            </a:extLst>
          </p:cNvPr>
          <p:cNvSpPr/>
          <p:nvPr/>
        </p:nvSpPr>
        <p:spPr>
          <a:xfrm>
            <a:off x="6096000" y="3429000"/>
            <a:ext cx="978408" cy="64091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FC5C9D3-8C8B-39AA-65B4-D4F1371E4B6C}"/>
              </a:ext>
            </a:extLst>
          </p:cNvPr>
          <p:cNvSpPr txBox="1"/>
          <p:nvPr/>
        </p:nvSpPr>
        <p:spPr>
          <a:xfrm>
            <a:off x="453520" y="1398429"/>
            <a:ext cx="1842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臺北市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村里聯集</a:t>
            </a:r>
          </a:p>
        </p:txBody>
      </p:sp>
    </p:spTree>
    <p:extLst>
      <p:ext uri="{BB962C8B-B14F-4D97-AF65-F5344CB8AC3E}">
        <p14:creationId xmlns:p14="http://schemas.microsoft.com/office/powerpoint/2010/main" val="3504567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19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5E780A5-691E-B74D-1741-6FA877496596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交集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5F0C0A-D646-33E1-2BB9-E1633CFB6E3B}"/>
              </a:ext>
            </a:extLst>
          </p:cNvPr>
          <p:cNvSpPr txBox="1"/>
          <p:nvPr/>
        </p:nvSpPr>
        <p:spPr>
          <a:xfrm>
            <a:off x="1579416" y="355864"/>
            <a:ext cx="3196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交集與剪裁定義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4492B1A6-E163-9DF7-37FE-05974A242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1148633"/>
            <a:ext cx="11318240" cy="54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32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9A0386B-B4A2-EE91-2AA4-8B0B36B0A294}"/>
              </a:ext>
            </a:extLst>
          </p:cNvPr>
          <p:cNvSpPr txBox="1"/>
          <p:nvPr/>
        </p:nvSpPr>
        <p:spPr>
          <a:xfrm>
            <a:off x="3047999" y="2504836"/>
            <a:ext cx="6096000" cy="92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4000" b="1" kern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地理空間運算</a:t>
            </a:r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5F46DE32-53EE-252F-E45F-71A0F0BA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</a:t>
            </a:fld>
            <a:endParaRPr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75A2E3-3506-F27A-FD95-CD26DDE605E9}"/>
              </a:ext>
            </a:extLst>
          </p:cNvPr>
          <p:cNvSpPr txBox="1"/>
          <p:nvPr/>
        </p:nvSpPr>
        <p:spPr>
          <a:xfrm>
            <a:off x="4576064" y="3859519"/>
            <a:ext cx="4183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Spatial Analysis with R</a:t>
            </a:r>
            <a:endParaRPr lang="en-US" altLang="zh-TW" sz="2000" b="1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r>
              <a:rPr lang="en-US" altLang="zh-TW" sz="20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Chapter 5 Spatial Operations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70DF12-74D2-8D6E-C467-EA11975FE887}"/>
              </a:ext>
            </a:extLst>
          </p:cNvPr>
          <p:cNvSpPr txBox="1"/>
          <p:nvPr/>
        </p:nvSpPr>
        <p:spPr>
          <a:xfrm>
            <a:off x="3620008" y="480404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rgbClr val="333333"/>
                </a:solidFill>
                <a:latin typeface="Georgia" panose="02040502050405020303" pitchFamily="18" charset="0"/>
                <a:hlinkClick r:id="rId3"/>
              </a:rPr>
              <a:t>https://chiajung-yeh.github.io/Spatial-Analysis/spatial-operations.html</a:t>
            </a:r>
            <a:endParaRPr lang="en-US" altLang="zh-TW" sz="1200" b="1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2655789-6CC2-A1EF-2D8E-CA04D69C3954}"/>
              </a:ext>
            </a:extLst>
          </p:cNvPr>
          <p:cNvSpPr txBox="1"/>
          <p:nvPr/>
        </p:nvSpPr>
        <p:spPr>
          <a:xfrm>
            <a:off x="298529" y="5090259"/>
            <a:ext cx="22365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本單元所需套件：</a:t>
            </a:r>
            <a:endParaRPr lang="en-US" altLang="zh-TW" sz="20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en-US" altLang="zh-TW" sz="2000" b="1" dirty="0">
                <a:solidFill>
                  <a:srgbClr val="002060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sf</a:t>
            </a:r>
          </a:p>
          <a:p>
            <a:r>
              <a:rPr lang="en-US" altLang="zh-TW" sz="2000" b="1" dirty="0" err="1">
                <a:solidFill>
                  <a:srgbClr val="002060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dplyr</a:t>
            </a:r>
            <a:endParaRPr lang="en-US" altLang="zh-TW" sz="2000" b="1" dirty="0">
              <a:solidFill>
                <a:srgbClr val="002060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  <a:p>
            <a:r>
              <a:rPr lang="en-US" altLang="zh-TW" sz="2000" b="1" dirty="0" err="1">
                <a:solidFill>
                  <a:srgbClr val="002060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spData</a:t>
            </a:r>
            <a:endParaRPr lang="en-US" altLang="zh-TW" sz="2000" b="1" dirty="0">
              <a:solidFill>
                <a:srgbClr val="002060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  <a:p>
            <a:r>
              <a:rPr lang="en-US" altLang="zh-TW" sz="2000" b="1" dirty="0" err="1">
                <a:solidFill>
                  <a:srgbClr val="002060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TWspdata</a:t>
            </a:r>
            <a:endParaRPr lang="zh-TW" altLang="en-US" sz="2000" b="1" dirty="0">
              <a:solidFill>
                <a:srgbClr val="002060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592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62DCF45-FAB4-9924-98F3-5163E393D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4" y="1178560"/>
            <a:ext cx="11559830" cy="5542915"/>
          </a:xfrm>
          <a:prstGeom prst="rect">
            <a:avLst/>
          </a:prstGeom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20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256772F-F3B4-5288-A84E-532088538128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交集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D7D9273-AEA7-518C-E1E0-66283CE2A78E}"/>
              </a:ext>
            </a:extLst>
          </p:cNvPr>
          <p:cNvSpPr txBox="1"/>
          <p:nvPr/>
        </p:nvSpPr>
        <p:spPr>
          <a:xfrm>
            <a:off x="7122160" y="5477858"/>
            <a:ext cx="3684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空間資料保留階層較小者</a:t>
            </a:r>
            <a:endParaRPr lang="en-US" altLang="zh-TW" sz="2400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（點 </a:t>
            </a:r>
            <a:r>
              <a:rPr lang="en-US" altLang="zh-TW" sz="24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&lt; </a:t>
            </a:r>
            <a:r>
              <a:rPr lang="zh-TW" altLang="en-US" sz="24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線 </a:t>
            </a:r>
            <a:r>
              <a:rPr lang="en-US" altLang="zh-TW" sz="24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&lt;</a:t>
            </a:r>
            <a:r>
              <a:rPr lang="zh-TW" altLang="en-US" sz="24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面）</a:t>
            </a:r>
            <a:endParaRPr lang="en-US" altLang="zh-TW" sz="2400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6BC4FB2-7A8B-55C0-3AAB-C3128555FD85}"/>
              </a:ext>
            </a:extLst>
          </p:cNvPr>
          <p:cNvSpPr/>
          <p:nvPr/>
        </p:nvSpPr>
        <p:spPr>
          <a:xfrm>
            <a:off x="10807059" y="2956728"/>
            <a:ext cx="1204166" cy="2275672"/>
          </a:xfrm>
          <a:prstGeom prst="roundRect">
            <a:avLst>
              <a:gd name="adj" fmla="val 711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7C553A8-8AF8-51E5-7C77-79E7B74891B7}"/>
              </a:ext>
            </a:extLst>
          </p:cNvPr>
          <p:cNvSpPr txBox="1"/>
          <p:nvPr/>
        </p:nvSpPr>
        <p:spPr>
          <a:xfrm>
            <a:off x="2894506" y="621906"/>
            <a:ext cx="7107821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i="0" dirty="0" err="1"/>
              <a:t>st_intersection</a:t>
            </a:r>
            <a:r>
              <a:rPr lang="en-US" altLang="zh-TW" i="0" dirty="0"/>
              <a:t>(</a:t>
            </a:r>
            <a:r>
              <a:rPr lang="zh-TW" altLang="en-US" i="0" dirty="0">
                <a:solidFill>
                  <a:srgbClr val="002060"/>
                </a:solidFill>
              </a:rPr>
              <a:t>地理資料</a:t>
            </a:r>
            <a:r>
              <a:rPr lang="en-US" altLang="zh-TW" i="0" dirty="0">
                <a:solidFill>
                  <a:srgbClr val="002060"/>
                </a:solidFill>
              </a:rPr>
              <a:t>1</a:t>
            </a:r>
            <a:r>
              <a:rPr lang="en-US" altLang="zh-TW" i="0" dirty="0"/>
              <a:t>, </a:t>
            </a:r>
            <a:r>
              <a:rPr lang="zh-TW" altLang="en-US" i="0" dirty="0">
                <a:solidFill>
                  <a:schemeClr val="accent6">
                    <a:lumMod val="50000"/>
                  </a:schemeClr>
                </a:solidFill>
              </a:rPr>
              <a:t>地理資料</a:t>
            </a:r>
            <a:r>
              <a:rPr lang="en-US" altLang="zh-TW" i="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altLang="zh-TW" i="0" dirty="0"/>
              <a:t>)</a:t>
            </a:r>
          </a:p>
        </p:txBody>
      </p:sp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AEA48228-6E92-8493-3EEB-2F9816805B13}"/>
              </a:ext>
            </a:extLst>
          </p:cNvPr>
          <p:cNvCxnSpPr>
            <a:cxnSpLocks/>
            <a:stCxn id="7" idx="2"/>
            <a:endCxn id="6" idx="3"/>
          </p:cNvCxnSpPr>
          <p:nvPr/>
        </p:nvCxnSpPr>
        <p:spPr>
          <a:xfrm rot="5400000">
            <a:off x="10777623" y="5261837"/>
            <a:ext cx="660957" cy="602083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60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97F69E0-45F0-F9F3-D51A-B7E6138464B6}"/>
              </a:ext>
            </a:extLst>
          </p:cNvPr>
          <p:cNvSpPr txBox="1"/>
          <p:nvPr/>
        </p:nvSpPr>
        <p:spPr>
          <a:xfrm>
            <a:off x="0" y="1511434"/>
            <a:ext cx="12192000" cy="484491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取捷運站和臺北市村里交集</a:t>
            </a:r>
            <a:endParaRPr lang="en-US" altLang="zh-TW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mrt_stop_inter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st_intersection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taipei_mrt_station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kern="10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16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collection with 86 features and 23 fields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 type: POINT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Dimension:     XY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Bounding box: 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297091.3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2765092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312239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2781095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Projected CRS: TWD97 / TM2 zone 121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A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tibble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86 x 24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21</a:t>
            </a:fld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0129D5B-2ED7-65A6-D0A8-6954F38B12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</a:blip>
          <a:srcRect t="8114"/>
          <a:stretch/>
        </p:blipFill>
        <p:spPr>
          <a:xfrm>
            <a:off x="0" y="4706238"/>
            <a:ext cx="12192000" cy="143644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1B02814-9A3A-331A-78F6-64773F42A0E2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交集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826B2AB-07DC-DA37-06FC-77E893096BC9}"/>
              </a:ext>
            </a:extLst>
          </p:cNvPr>
          <p:cNvSpPr/>
          <p:nvPr/>
        </p:nvSpPr>
        <p:spPr>
          <a:xfrm>
            <a:off x="175260" y="4706238"/>
            <a:ext cx="7162800" cy="1436443"/>
          </a:xfrm>
          <a:prstGeom prst="roundRect">
            <a:avLst>
              <a:gd name="adj" fmla="val 5205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936572F-A82F-0D9A-73DA-FEF0212BE82F}"/>
              </a:ext>
            </a:extLst>
          </p:cNvPr>
          <p:cNvSpPr/>
          <p:nvPr/>
        </p:nvSpPr>
        <p:spPr>
          <a:xfrm>
            <a:off x="7406640" y="4706238"/>
            <a:ext cx="4666462" cy="1396484"/>
          </a:xfrm>
          <a:prstGeom prst="roundRect">
            <a:avLst>
              <a:gd name="adj" fmla="val 5205"/>
            </a:avLst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7B23D72-67A9-C12E-A358-05635CA4E1D2}"/>
              </a:ext>
            </a:extLst>
          </p:cNvPr>
          <p:cNvCxnSpPr>
            <a:cxnSpLocks/>
          </p:cNvCxnSpPr>
          <p:nvPr/>
        </p:nvCxnSpPr>
        <p:spPr>
          <a:xfrm>
            <a:off x="5638800" y="2308862"/>
            <a:ext cx="0" cy="2397376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3D8877E-613E-1BCF-CF16-C6058915B2BD}"/>
              </a:ext>
            </a:extLst>
          </p:cNvPr>
          <p:cNvCxnSpPr>
            <a:cxnSpLocks/>
          </p:cNvCxnSpPr>
          <p:nvPr/>
        </p:nvCxnSpPr>
        <p:spPr>
          <a:xfrm>
            <a:off x="7945120" y="2277998"/>
            <a:ext cx="10160" cy="238828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7842BD7-CBFB-30A4-3131-AEB7BBB8D571}"/>
              </a:ext>
            </a:extLst>
          </p:cNvPr>
          <p:cNvSpPr/>
          <p:nvPr/>
        </p:nvSpPr>
        <p:spPr>
          <a:xfrm>
            <a:off x="1682991" y="2968824"/>
            <a:ext cx="633489" cy="363059"/>
          </a:xfrm>
          <a:prstGeom prst="roundRect">
            <a:avLst>
              <a:gd name="adj" fmla="val 7116"/>
            </a:avLst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BFDC2B6-3E6E-4ED6-D028-745BB65C68D6}"/>
              </a:ext>
            </a:extLst>
          </p:cNvPr>
          <p:cNvSpPr txBox="1"/>
          <p:nvPr/>
        </p:nvSpPr>
        <p:spPr>
          <a:xfrm>
            <a:off x="5022529" y="1543556"/>
            <a:ext cx="74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點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E2506A6-E54C-3413-3B40-E5B964F9ADFE}"/>
              </a:ext>
            </a:extLst>
          </p:cNvPr>
          <p:cNvSpPr txBox="1"/>
          <p:nvPr/>
        </p:nvSpPr>
        <p:spPr>
          <a:xfrm>
            <a:off x="7572689" y="1543556"/>
            <a:ext cx="74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面</a:t>
            </a:r>
            <a:endParaRPr lang="en-US" altLang="zh-TW" sz="2400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0608264-DDBF-9E49-19FF-8A9DABA10219}"/>
              </a:ext>
            </a:extLst>
          </p:cNvPr>
          <p:cNvCxnSpPr/>
          <p:nvPr/>
        </p:nvCxnSpPr>
        <p:spPr>
          <a:xfrm>
            <a:off x="4246881" y="2277998"/>
            <a:ext cx="226364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FE4FB2C3-CB0D-36AC-70F0-D4D27B423E11}"/>
              </a:ext>
            </a:extLst>
          </p:cNvPr>
          <p:cNvCxnSpPr/>
          <p:nvPr/>
        </p:nvCxnSpPr>
        <p:spPr>
          <a:xfrm>
            <a:off x="6787389" y="2277998"/>
            <a:ext cx="2263647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396599F-8967-9857-3907-7A999458CE47}"/>
              </a:ext>
            </a:extLst>
          </p:cNvPr>
          <p:cNvSpPr txBox="1"/>
          <p:nvPr/>
        </p:nvSpPr>
        <p:spPr>
          <a:xfrm>
            <a:off x="2374957" y="2965687"/>
            <a:ext cx="2742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保留點資料</a:t>
            </a:r>
            <a:endParaRPr lang="en-US" altLang="zh-TW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CD3ABE2-3CA6-E1EC-7866-3D25535B3EED}"/>
              </a:ext>
            </a:extLst>
          </p:cNvPr>
          <p:cNvSpPr txBox="1"/>
          <p:nvPr/>
        </p:nvSpPr>
        <p:spPr>
          <a:xfrm>
            <a:off x="5000973" y="6187158"/>
            <a:ext cx="4811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藉此可知每一捷運站點的所在</a:t>
            </a:r>
            <a:r>
              <a:rPr lang="zh-TW" altLang="en-US" sz="20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村里</a:t>
            </a:r>
            <a:endParaRPr lang="en-US" altLang="zh-TW" sz="2000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C4F7D96-7055-D1EC-3A40-A3BCDE9536D7}"/>
              </a:ext>
            </a:extLst>
          </p:cNvPr>
          <p:cNvSpPr txBox="1"/>
          <p:nvPr/>
        </p:nvSpPr>
        <p:spPr>
          <a:xfrm>
            <a:off x="2894506" y="621906"/>
            <a:ext cx="7107821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i="0" dirty="0" err="1"/>
              <a:t>st_intersection</a:t>
            </a:r>
            <a:r>
              <a:rPr lang="en-US" altLang="zh-TW" i="0" dirty="0"/>
              <a:t>(</a:t>
            </a:r>
            <a:r>
              <a:rPr lang="zh-TW" altLang="en-US" i="0" dirty="0">
                <a:solidFill>
                  <a:srgbClr val="002060"/>
                </a:solidFill>
              </a:rPr>
              <a:t>地理資料</a:t>
            </a:r>
            <a:r>
              <a:rPr lang="en-US" altLang="zh-TW" i="0" dirty="0">
                <a:solidFill>
                  <a:srgbClr val="002060"/>
                </a:solidFill>
              </a:rPr>
              <a:t>1</a:t>
            </a:r>
            <a:r>
              <a:rPr lang="en-US" altLang="zh-TW" i="0" dirty="0"/>
              <a:t>, </a:t>
            </a:r>
            <a:r>
              <a:rPr lang="zh-TW" altLang="en-US" i="0" dirty="0">
                <a:solidFill>
                  <a:schemeClr val="accent6">
                    <a:lumMod val="50000"/>
                  </a:schemeClr>
                </a:solidFill>
              </a:rPr>
              <a:t>地理資料</a:t>
            </a:r>
            <a:r>
              <a:rPr lang="en-US" altLang="zh-TW" i="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altLang="zh-TW" i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144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22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4ABA77D-1155-D7F9-F225-D2BC3FA5E25F}"/>
              </a:ext>
            </a:extLst>
          </p:cNvPr>
          <p:cNvSpPr txBox="1"/>
          <p:nvPr/>
        </p:nvSpPr>
        <p:spPr>
          <a:xfrm>
            <a:off x="0" y="1339311"/>
            <a:ext cx="12192000" cy="484491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取捷運路線和臺北市村里交集</a:t>
            </a:r>
            <a:endParaRPr lang="en-US" altLang="zh-TW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mrt_route_inter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st_intersection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taipei_mrt_route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kern="10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16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collection with 305 features and 19 fields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 type: GEOMETRY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Dimension:     XY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Bounding box: 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296716.6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2764528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312638.1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2781162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Projected CRS: TWD97 / TM2 zone 121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A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tibble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305 x 20</a:t>
            </a:r>
            <a:endParaRPr lang="en-US" altLang="zh-TW" sz="135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9CFEA3-1621-DD3B-9B61-56CF94FEF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25"/>
          <a:stretch/>
        </p:blipFill>
        <p:spPr>
          <a:xfrm>
            <a:off x="175260" y="4549324"/>
            <a:ext cx="11744960" cy="150270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05444FA-9391-4591-89FA-DB71F5F8FA44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交集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099B476-31FB-A2D1-4B6A-C300355C6252}"/>
              </a:ext>
            </a:extLst>
          </p:cNvPr>
          <p:cNvSpPr/>
          <p:nvPr/>
        </p:nvSpPr>
        <p:spPr>
          <a:xfrm>
            <a:off x="175260" y="4534115"/>
            <a:ext cx="5777132" cy="1533127"/>
          </a:xfrm>
          <a:prstGeom prst="roundRect">
            <a:avLst>
              <a:gd name="adj" fmla="val 5205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32FF59A-DF18-1EE1-C410-D3C5909F6790}"/>
              </a:ext>
            </a:extLst>
          </p:cNvPr>
          <p:cNvSpPr/>
          <p:nvPr/>
        </p:nvSpPr>
        <p:spPr>
          <a:xfrm>
            <a:off x="5952392" y="4534114"/>
            <a:ext cx="5967828" cy="1502709"/>
          </a:xfrm>
          <a:prstGeom prst="roundRect">
            <a:avLst>
              <a:gd name="adj" fmla="val 5205"/>
            </a:avLst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8D81BA65-53A2-8003-BE56-8A812D87B381}"/>
              </a:ext>
            </a:extLst>
          </p:cNvPr>
          <p:cNvCxnSpPr>
            <a:cxnSpLocks/>
          </p:cNvCxnSpPr>
          <p:nvPr/>
        </p:nvCxnSpPr>
        <p:spPr>
          <a:xfrm>
            <a:off x="5858830" y="2130782"/>
            <a:ext cx="0" cy="235351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AEA9747-6563-2AA3-0C6B-DB02426A56A0}"/>
              </a:ext>
            </a:extLst>
          </p:cNvPr>
          <p:cNvCxnSpPr>
            <a:cxnSpLocks/>
          </p:cNvCxnSpPr>
          <p:nvPr/>
        </p:nvCxnSpPr>
        <p:spPr>
          <a:xfrm>
            <a:off x="7945120" y="2105875"/>
            <a:ext cx="0" cy="244344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CD2B011-C5FD-A54B-6885-5A3080DF5F22}"/>
              </a:ext>
            </a:extLst>
          </p:cNvPr>
          <p:cNvSpPr/>
          <p:nvPr/>
        </p:nvSpPr>
        <p:spPr>
          <a:xfrm>
            <a:off x="1682991" y="2796701"/>
            <a:ext cx="901947" cy="363059"/>
          </a:xfrm>
          <a:prstGeom prst="roundRect">
            <a:avLst>
              <a:gd name="adj" fmla="val 7116"/>
            </a:avLst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181059-E2B9-64F0-EF82-4D12227288DD}"/>
              </a:ext>
            </a:extLst>
          </p:cNvPr>
          <p:cNvSpPr txBox="1"/>
          <p:nvPr/>
        </p:nvSpPr>
        <p:spPr>
          <a:xfrm>
            <a:off x="5022529" y="1381214"/>
            <a:ext cx="74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線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8250DF5-48C6-7F46-780D-D27CACD8A8E7}"/>
              </a:ext>
            </a:extLst>
          </p:cNvPr>
          <p:cNvSpPr txBox="1"/>
          <p:nvPr/>
        </p:nvSpPr>
        <p:spPr>
          <a:xfrm>
            <a:off x="7572689" y="1381214"/>
            <a:ext cx="74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面</a:t>
            </a:r>
            <a:endParaRPr lang="en-US" altLang="zh-TW" sz="2400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FE75F9D-5E63-D511-344B-C508B33C450B}"/>
              </a:ext>
            </a:extLst>
          </p:cNvPr>
          <p:cNvCxnSpPr>
            <a:cxnSpLocks/>
          </p:cNvCxnSpPr>
          <p:nvPr/>
        </p:nvCxnSpPr>
        <p:spPr>
          <a:xfrm>
            <a:off x="4348480" y="2105875"/>
            <a:ext cx="204216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C1968D0-D1D9-F4B7-2039-17CA2C10B5D0}"/>
              </a:ext>
            </a:extLst>
          </p:cNvPr>
          <p:cNvCxnSpPr>
            <a:cxnSpLocks/>
          </p:cNvCxnSpPr>
          <p:nvPr/>
        </p:nvCxnSpPr>
        <p:spPr>
          <a:xfrm>
            <a:off x="6675120" y="2105875"/>
            <a:ext cx="226118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6F24C0F-9DEE-4078-B1B3-2BDC2F5EF939}"/>
              </a:ext>
            </a:extLst>
          </p:cNvPr>
          <p:cNvSpPr txBox="1"/>
          <p:nvPr/>
        </p:nvSpPr>
        <p:spPr>
          <a:xfrm>
            <a:off x="2894506" y="621906"/>
            <a:ext cx="7107821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i="0" dirty="0" err="1"/>
              <a:t>st_intersection</a:t>
            </a:r>
            <a:r>
              <a:rPr lang="en-US" altLang="zh-TW" i="0" dirty="0"/>
              <a:t>(</a:t>
            </a:r>
            <a:r>
              <a:rPr lang="zh-TW" altLang="en-US" i="0" dirty="0">
                <a:solidFill>
                  <a:srgbClr val="002060"/>
                </a:solidFill>
              </a:rPr>
              <a:t>地理資料</a:t>
            </a:r>
            <a:r>
              <a:rPr lang="en-US" altLang="zh-TW" i="0" dirty="0">
                <a:solidFill>
                  <a:srgbClr val="002060"/>
                </a:solidFill>
              </a:rPr>
              <a:t>1</a:t>
            </a:r>
            <a:r>
              <a:rPr lang="en-US" altLang="zh-TW" i="0" dirty="0"/>
              <a:t>, </a:t>
            </a:r>
            <a:r>
              <a:rPr lang="zh-TW" altLang="en-US" i="0" dirty="0">
                <a:solidFill>
                  <a:schemeClr val="accent6">
                    <a:lumMod val="50000"/>
                  </a:schemeClr>
                </a:solidFill>
              </a:rPr>
              <a:t>地理資料</a:t>
            </a:r>
            <a:r>
              <a:rPr lang="en-US" altLang="zh-TW" i="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altLang="zh-TW" i="0" dirty="0"/>
              <a:t>)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63478FA-7E71-9EE9-0583-2483C4F41933}"/>
              </a:ext>
            </a:extLst>
          </p:cNvPr>
          <p:cNvSpPr txBox="1"/>
          <p:nvPr/>
        </p:nvSpPr>
        <p:spPr>
          <a:xfrm>
            <a:off x="2627244" y="2796701"/>
            <a:ext cx="2742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保留線資料</a:t>
            </a:r>
            <a:endParaRPr lang="en-US" altLang="zh-TW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59FB353-D51C-2958-B506-D730E758632F}"/>
              </a:ext>
            </a:extLst>
          </p:cNvPr>
          <p:cNvSpPr txBox="1"/>
          <p:nvPr/>
        </p:nvSpPr>
        <p:spPr>
          <a:xfrm>
            <a:off x="3984973" y="6187158"/>
            <a:ext cx="4811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藉此可知每一捷運路線區間的所在</a:t>
            </a:r>
            <a:r>
              <a:rPr lang="zh-TW" altLang="en-US" sz="20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村里</a:t>
            </a:r>
            <a:endParaRPr lang="en-US" altLang="zh-TW" sz="2000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3D30B1F7-4034-0DFE-BBFE-1F8EF1779D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87426" y="195892"/>
            <a:ext cx="3306730" cy="430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09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23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EF614E8-1364-BB3C-930D-CD4D300C2737}"/>
              </a:ext>
            </a:extLst>
          </p:cNvPr>
          <p:cNvSpPr txBox="1"/>
          <p:nvPr/>
        </p:nvSpPr>
        <p:spPr>
          <a:xfrm>
            <a:off x="0" y="1586961"/>
            <a:ext cx="12192000" cy="484491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取捷運路線和臺北市村里交集</a:t>
            </a:r>
            <a:endParaRPr lang="en-US" altLang="zh-TW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mrt_route_inter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st_intersection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taipei_mrt_route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kern="10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taipei_village_map$geometry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16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collection with 305 features and 8 fields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 type: GEOMETRY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Dimension:     XY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Bounding box: 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296716.6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2764528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312638.1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2781162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Projected CRS: TWD97 / TM2 zone 121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A </a:t>
            </a:r>
            <a:r>
              <a:rPr lang="en-US" altLang="zh-TW" sz="135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tibble</a:t>
            </a: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305 x 9</a:t>
            </a:r>
            <a:endParaRPr lang="en-US" altLang="zh-TW" sz="135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35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35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61D3FB-C78A-19DE-60BD-E68F82C91E6F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交集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C09AA52-49E8-26DF-29B7-A02DB8F6D284}"/>
              </a:ext>
            </a:extLst>
          </p:cNvPr>
          <p:cNvSpPr txBox="1"/>
          <p:nvPr/>
        </p:nvSpPr>
        <p:spPr>
          <a:xfrm>
            <a:off x="1941634" y="894210"/>
            <a:ext cx="8308731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i="0" dirty="0" err="1"/>
              <a:t>st_intersection</a:t>
            </a:r>
            <a:r>
              <a:rPr lang="en-US" altLang="zh-TW" i="0" dirty="0"/>
              <a:t>(</a:t>
            </a:r>
            <a:r>
              <a:rPr lang="zh-TW" altLang="en-US" i="0" dirty="0">
                <a:solidFill>
                  <a:srgbClr val="002060"/>
                </a:solidFill>
              </a:rPr>
              <a:t>地理資料</a:t>
            </a:r>
            <a:r>
              <a:rPr lang="en-US" altLang="zh-TW" i="0" dirty="0">
                <a:solidFill>
                  <a:srgbClr val="002060"/>
                </a:solidFill>
              </a:rPr>
              <a:t>1</a:t>
            </a:r>
            <a:r>
              <a:rPr lang="en-US" altLang="zh-TW" i="0" dirty="0"/>
              <a:t>, </a:t>
            </a:r>
            <a:r>
              <a:rPr lang="zh-TW" altLang="en-US" i="0" dirty="0">
                <a:solidFill>
                  <a:schemeClr val="accent6">
                    <a:lumMod val="50000"/>
                  </a:schemeClr>
                </a:solidFill>
              </a:rPr>
              <a:t>地理資料</a:t>
            </a:r>
            <a:r>
              <a:rPr lang="en-US" altLang="zh-TW" i="0" dirty="0">
                <a:solidFill>
                  <a:schemeClr val="accent6">
                    <a:lumMod val="50000"/>
                  </a:schemeClr>
                </a:solidFill>
              </a:rPr>
              <a:t>2$geometry</a:t>
            </a:r>
            <a:r>
              <a:rPr lang="en-US" altLang="zh-TW" i="0" dirty="0"/>
              <a:t>)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04F3620-688D-44DB-E030-F0E685023A3F}"/>
              </a:ext>
            </a:extLst>
          </p:cNvPr>
          <p:cNvCxnSpPr>
            <a:cxnSpLocks/>
          </p:cNvCxnSpPr>
          <p:nvPr/>
        </p:nvCxnSpPr>
        <p:spPr>
          <a:xfrm>
            <a:off x="5834062" y="2363685"/>
            <a:ext cx="0" cy="234978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F9070F1-8202-2FEB-9059-441FD9DFAB95}"/>
              </a:ext>
            </a:extLst>
          </p:cNvPr>
          <p:cNvSpPr/>
          <p:nvPr/>
        </p:nvSpPr>
        <p:spPr>
          <a:xfrm>
            <a:off x="1682991" y="3044351"/>
            <a:ext cx="901947" cy="363059"/>
          </a:xfrm>
          <a:prstGeom prst="roundRect">
            <a:avLst>
              <a:gd name="adj" fmla="val 7116"/>
            </a:avLst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13B8AF-8C71-D7D3-054C-AF8B59405CB6}"/>
              </a:ext>
            </a:extLst>
          </p:cNvPr>
          <p:cNvSpPr txBox="1"/>
          <p:nvPr/>
        </p:nvSpPr>
        <p:spPr>
          <a:xfrm>
            <a:off x="7115957" y="3112920"/>
            <a:ext cx="4801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屬性資料僅保留地理資料</a:t>
            </a:r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</a:t>
            </a:r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者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4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</a:t>
            </a:r>
            <a:r>
              <a:rPr lang="en-US" altLang="zh-TW" sz="24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</a:t>
            </a:r>
            <a:r>
              <a:rPr lang="zh-TW" altLang="en-US" sz="24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作為裁切圖層</a:t>
            </a:r>
            <a:endParaRPr lang="en-US" altLang="zh-TW" sz="2400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DD57CD-981D-29A2-5088-26A5EB2D99A1}"/>
              </a:ext>
            </a:extLst>
          </p:cNvPr>
          <p:cNvSpPr txBox="1"/>
          <p:nvPr/>
        </p:nvSpPr>
        <p:spPr>
          <a:xfrm>
            <a:off x="5022529" y="1628864"/>
            <a:ext cx="74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線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D9F1075-5318-B96C-1801-E71CD795EC48}"/>
              </a:ext>
            </a:extLst>
          </p:cNvPr>
          <p:cNvSpPr txBox="1"/>
          <p:nvPr/>
        </p:nvSpPr>
        <p:spPr>
          <a:xfrm>
            <a:off x="7388064" y="1628864"/>
            <a:ext cx="1926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空間資料</a:t>
            </a:r>
            <a:endParaRPr lang="en-US" altLang="zh-TW" sz="2400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1F8EC86-B197-0248-8AC6-48DCB20AC206}"/>
              </a:ext>
            </a:extLst>
          </p:cNvPr>
          <p:cNvCxnSpPr>
            <a:cxnSpLocks/>
          </p:cNvCxnSpPr>
          <p:nvPr/>
        </p:nvCxnSpPr>
        <p:spPr>
          <a:xfrm>
            <a:off x="4348480" y="2353525"/>
            <a:ext cx="204216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AAE0612-4593-492E-78BD-8A94998CDBA6}"/>
              </a:ext>
            </a:extLst>
          </p:cNvPr>
          <p:cNvCxnSpPr>
            <a:cxnSpLocks/>
          </p:cNvCxnSpPr>
          <p:nvPr/>
        </p:nvCxnSpPr>
        <p:spPr>
          <a:xfrm>
            <a:off x="6675120" y="2353525"/>
            <a:ext cx="33528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7AA8E58-4C8B-D9AC-9627-F91043534E6C}"/>
              </a:ext>
            </a:extLst>
          </p:cNvPr>
          <p:cNvSpPr txBox="1"/>
          <p:nvPr/>
        </p:nvSpPr>
        <p:spPr>
          <a:xfrm>
            <a:off x="2627244" y="3044351"/>
            <a:ext cx="2742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保留線資料</a:t>
            </a:r>
            <a:endParaRPr lang="en-US" altLang="zh-TW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F324E28B-10C9-CB56-301C-1425C38A2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03" y="4726121"/>
            <a:ext cx="11847472" cy="1578807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F937DC9E-7C6E-29C4-B219-22B5FDD176A0}"/>
              </a:ext>
            </a:extLst>
          </p:cNvPr>
          <p:cNvSpPr/>
          <p:nvPr/>
        </p:nvSpPr>
        <p:spPr>
          <a:xfrm>
            <a:off x="187145" y="4703313"/>
            <a:ext cx="11890555" cy="1602238"/>
          </a:xfrm>
          <a:prstGeom prst="roundRect">
            <a:avLst>
              <a:gd name="adj" fmla="val 5205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4BE9CC2-AAE2-5E27-E20D-BA2B5C6A0099}"/>
              </a:ext>
            </a:extLst>
          </p:cNvPr>
          <p:cNvSpPr txBox="1"/>
          <p:nvPr/>
        </p:nvSpPr>
        <p:spPr>
          <a:xfrm>
            <a:off x="5758484" y="381848"/>
            <a:ext cx="126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[ </a:t>
            </a: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剪裁 </a:t>
            </a:r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72299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3EB98FF-09C0-E7E7-283C-C2C7F573B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2" y="1308189"/>
            <a:ext cx="9304973" cy="52307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8A259471-9066-D1E6-C37B-06892207C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24</a:t>
            </a:fld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86087D-2678-096F-328F-9ECFF2A75F48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交集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257628D-6FB7-C166-EBF1-0AB127602035}"/>
              </a:ext>
            </a:extLst>
          </p:cNvPr>
          <p:cNvSpPr txBox="1"/>
          <p:nvPr/>
        </p:nvSpPr>
        <p:spPr>
          <a:xfrm>
            <a:off x="3600998" y="635233"/>
            <a:ext cx="499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聯集與交集 以外的 其他操作</a:t>
            </a:r>
            <a:endParaRPr lang="en-US" altLang="zh-TW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06037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25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11A9451-221A-FEDC-8FD5-A036B2A8511A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中心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307BAF6-5033-F791-5F27-25F3DB2ACFA4}"/>
              </a:ext>
            </a:extLst>
          </p:cNvPr>
          <p:cNvSpPr txBox="1"/>
          <p:nvPr/>
        </p:nvSpPr>
        <p:spPr>
          <a:xfrm>
            <a:off x="2189544" y="1123629"/>
            <a:ext cx="7812909" cy="959237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en-US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取地理資料中心</a:t>
            </a:r>
            <a:endParaRPr lang="en-US" altLang="zh-TW" sz="2400" b="1" i="1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us_states_centroid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4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st_centroid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5CEF7-9685-542F-425F-0394B6311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" b="4483"/>
          <a:stretch/>
        </p:blipFill>
        <p:spPr bwMode="auto">
          <a:xfrm>
            <a:off x="1439321" y="2380969"/>
            <a:ext cx="9313356" cy="434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461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26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0497005-633E-2249-4C51-A96F51F6EE16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中心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75E47F-F84B-B50A-4B34-DC70C86C221F}"/>
              </a:ext>
            </a:extLst>
          </p:cNvPr>
          <p:cNvSpPr txBox="1"/>
          <p:nvPr/>
        </p:nvSpPr>
        <p:spPr>
          <a:xfrm>
            <a:off x="539571" y="1285674"/>
            <a:ext cx="8631821" cy="245195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en-US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擷取澎湖面量資料</a:t>
            </a:r>
            <a:endParaRPr lang="en-US" altLang="zh-TW" sz="2400" b="1" i="1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penghu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=filter(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taiwan_county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COUNTYCODE==10016)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24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取澎湖中心</a:t>
            </a:r>
            <a:endParaRPr lang="en-US" altLang="zh-TW" sz="24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penghu_centroid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4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st_centroid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penghu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ADC582-B597-38BF-9F09-8B442BB4C6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8579" y="0"/>
            <a:ext cx="450027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087C063-66B2-AA2F-5AB9-4937A612FB0F}"/>
              </a:ext>
            </a:extLst>
          </p:cNvPr>
          <p:cNvSpPr txBox="1"/>
          <p:nvPr/>
        </p:nvSpPr>
        <p:spPr>
          <a:xfrm>
            <a:off x="793830" y="4233630"/>
            <a:ext cx="3196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中心不在陸地上！如何解決？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2702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27</a:t>
            </a:fld>
            <a:endParaRPr lang="zh-TW" altLang="en-US"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6ECD590-BBF7-7C43-B8D8-8FF905BD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289" y="0"/>
            <a:ext cx="4648711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0543876-9CBB-C729-A555-2B5ADBB41826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中心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5E2A00-9F77-BDB1-872B-F944FBCE808E}"/>
              </a:ext>
            </a:extLst>
          </p:cNvPr>
          <p:cNvSpPr txBox="1"/>
          <p:nvPr/>
        </p:nvSpPr>
        <p:spPr>
          <a:xfrm>
            <a:off x="539571" y="1285674"/>
            <a:ext cx="7724753" cy="959237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en-US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建立「面上點」資料</a:t>
            </a:r>
            <a:endParaRPr lang="en-US" altLang="zh-TW" sz="2400" b="1" i="1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penghu_point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4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st_point_on_surface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penghu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5008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28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10C790C-52E8-1F07-C396-AC7EAADEFEAE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環域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122607-5FCE-E6E4-8825-F6A643804A0E}"/>
              </a:ext>
            </a:extLst>
          </p:cNvPr>
          <p:cNvSpPr txBox="1"/>
          <p:nvPr/>
        </p:nvSpPr>
        <p:spPr>
          <a:xfrm>
            <a:off x="492307" y="2046570"/>
            <a:ext cx="11391901" cy="2764859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倫敦</a:t>
            </a:r>
            <a:r>
              <a:rPr lang="zh-TW" altLang="en-US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共享自行車點位圖資</a:t>
            </a:r>
            <a:endParaRPr lang="en-US" altLang="zh-TW" sz="24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st_buffer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cycle_hire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300)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24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Warning in 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st_buffer.sfc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st_geometry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(x), 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dist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nQuadSegs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endCapStyle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=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endCapStyle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: 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st_buffer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does not correctly buffer longitude/latitude data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dist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is assumed to be in decimal degrees (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arc_degrees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).</a:t>
            </a:r>
            <a:endParaRPr lang="zh-TW" altLang="zh-TW" sz="2000" kern="100" dirty="0">
              <a:solidFill>
                <a:srgbClr val="FF000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12D736-646A-4935-417A-24D791C0490A}"/>
              </a:ext>
            </a:extLst>
          </p:cNvPr>
          <p:cNvSpPr txBox="1"/>
          <p:nvPr/>
        </p:nvSpPr>
        <p:spPr>
          <a:xfrm>
            <a:off x="4590202" y="5190731"/>
            <a:ext cx="3196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為甚麼出現警告？</a:t>
            </a:r>
            <a:endParaRPr lang="en-US" altLang="zh-TW" sz="28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0335FCF-4B4E-8FC6-2280-40D07B51F795}"/>
              </a:ext>
            </a:extLst>
          </p:cNvPr>
          <p:cNvSpPr txBox="1"/>
          <p:nvPr/>
        </p:nvSpPr>
        <p:spPr>
          <a:xfrm>
            <a:off x="3289800" y="5831643"/>
            <a:ext cx="6115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需特別注意座標參考格式與單位！！</a:t>
            </a:r>
            <a:endParaRPr lang="en-US" altLang="zh-TW" sz="28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51AB03E-F960-405A-B0F3-426E2431B899}"/>
              </a:ext>
            </a:extLst>
          </p:cNvPr>
          <p:cNvSpPr/>
          <p:nvPr/>
        </p:nvSpPr>
        <p:spPr>
          <a:xfrm>
            <a:off x="4500879" y="2531822"/>
            <a:ext cx="594361" cy="474562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0E8C20B-55DF-A66A-F4FD-77E057A09868}"/>
              </a:ext>
            </a:extLst>
          </p:cNvPr>
          <p:cNvSpPr txBox="1"/>
          <p:nvPr/>
        </p:nvSpPr>
        <p:spPr>
          <a:xfrm>
            <a:off x="3575612" y="881675"/>
            <a:ext cx="5544274" cy="52322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sz="2800" i="0" dirty="0" err="1"/>
              <a:t>st_buffer</a:t>
            </a:r>
            <a:r>
              <a:rPr lang="en-US" altLang="zh-TW" sz="2800" i="0" dirty="0"/>
              <a:t>(</a:t>
            </a:r>
            <a:r>
              <a:rPr lang="zh-TW" altLang="en-US" sz="2800" i="0" dirty="0"/>
              <a:t>地理資料</a:t>
            </a:r>
            <a:r>
              <a:rPr lang="en-US" altLang="zh-TW" sz="2800" i="0" dirty="0"/>
              <a:t>, </a:t>
            </a:r>
            <a:r>
              <a:rPr lang="zh-TW" altLang="en-US" sz="2800" i="0" dirty="0"/>
              <a:t>半徑</a:t>
            </a:r>
            <a:r>
              <a:rPr lang="en-US" altLang="zh-TW" sz="2800" i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7170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29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73B1AB2-C701-9A5B-341B-4ABD7A0EFF82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環域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EDA0813-4CA7-227C-452F-86ECB60A93CD}"/>
              </a:ext>
            </a:extLst>
          </p:cNvPr>
          <p:cNvSpPr txBox="1"/>
          <p:nvPr/>
        </p:nvSpPr>
        <p:spPr>
          <a:xfrm>
            <a:off x="249239" y="2283521"/>
            <a:ext cx="4820473" cy="282641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檢查地理資料的座標系統</a:t>
            </a:r>
            <a:endParaRPr lang="en-US" altLang="zh-TW" sz="2400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st_crs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cycle_hire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)$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epsg</a:t>
            </a:r>
            <a:endParaRPr lang="en-US" altLang="zh-TW" sz="24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FF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4326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24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st_crs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cycle_hire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)$units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NULL</a:t>
            </a:r>
            <a:endParaRPr lang="en-US" altLang="zh-TW" sz="24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AED7D2E-0B8E-95F7-71DD-1251ABA4AA78}"/>
              </a:ext>
            </a:extLst>
          </p:cNvPr>
          <p:cNvSpPr txBox="1"/>
          <p:nvPr/>
        </p:nvSpPr>
        <p:spPr>
          <a:xfrm>
            <a:off x="643358" y="5312420"/>
            <a:ext cx="3824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單位為 </a:t>
            </a:r>
            <a:r>
              <a:rPr lang="en-US" altLang="zh-TW" sz="28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NULL</a:t>
            </a:r>
            <a:r>
              <a:rPr lang="zh-TW" altLang="en-US" sz="28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（角度）</a:t>
            </a:r>
            <a:endParaRPr lang="en-US" altLang="zh-TW" sz="28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D94F2B5-F1F2-897F-6A9F-7052676E2387}"/>
              </a:ext>
            </a:extLst>
          </p:cNvPr>
          <p:cNvSpPr txBox="1"/>
          <p:nvPr/>
        </p:nvSpPr>
        <p:spPr>
          <a:xfrm>
            <a:off x="550762" y="1496262"/>
            <a:ext cx="3196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檢查座標系統</a:t>
            </a:r>
            <a:endParaRPr lang="en-US" altLang="zh-TW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0B4041B-969C-34CC-F367-CDD544103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871166"/>
              </p:ext>
            </p:extLst>
          </p:nvPr>
        </p:nvGraphicFramePr>
        <p:xfrm>
          <a:off x="5219715" y="2551249"/>
          <a:ext cx="6782267" cy="229095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973024">
                  <a:extLst>
                    <a:ext uri="{9D8B030D-6E8A-4147-A177-3AD203B41FA5}">
                      <a16:colId xmlns:a16="http://schemas.microsoft.com/office/drawing/2014/main" val="4120815498"/>
                    </a:ext>
                  </a:extLst>
                </a:gridCol>
                <a:gridCol w="1664163">
                  <a:extLst>
                    <a:ext uri="{9D8B030D-6E8A-4147-A177-3AD203B41FA5}">
                      <a16:colId xmlns:a16="http://schemas.microsoft.com/office/drawing/2014/main" val="2874414344"/>
                    </a:ext>
                  </a:extLst>
                </a:gridCol>
                <a:gridCol w="900739">
                  <a:extLst>
                    <a:ext uri="{9D8B030D-6E8A-4147-A177-3AD203B41FA5}">
                      <a16:colId xmlns:a16="http://schemas.microsoft.com/office/drawing/2014/main" val="1150231181"/>
                    </a:ext>
                  </a:extLst>
                </a:gridCol>
                <a:gridCol w="2244341">
                  <a:extLst>
                    <a:ext uri="{9D8B030D-6E8A-4147-A177-3AD203B41FA5}">
                      <a16:colId xmlns:a16="http://schemas.microsoft.com/office/drawing/2014/main" val="1642652748"/>
                    </a:ext>
                  </a:extLst>
                </a:gridCol>
              </a:tblGrid>
              <a:tr h="769559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座標類型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特徵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單位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臺灣常用</a:t>
                      </a: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WKID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5303311"/>
                  </a:ext>
                </a:extLst>
              </a:tr>
              <a:tr h="769559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地理座標系統</a:t>
                      </a:r>
                    </a:p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GCS</a:t>
                      </a:r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經緯度座標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角度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EPSG:4326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2639352"/>
                  </a:ext>
                </a:extLst>
              </a:tr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投影座標系統</a:t>
                      </a:r>
                    </a:p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PCS</a:t>
                      </a:r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利用投影所得的平面座標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公尺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EPSG:3826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5298381"/>
                  </a:ext>
                </a:extLst>
              </a:tr>
            </a:tbl>
          </a:graphicData>
        </a:graphic>
      </p:graphicFrame>
      <p:sp>
        <p:nvSpPr>
          <p:cNvPr id="8" name="矩形: 圓角 7">
            <a:extLst>
              <a:ext uri="{FF2B5EF4-FFF2-40B4-BE49-F238E27FC236}">
                <a16:creationId xmlns:a16="http://schemas.microsoft.com/office/drawing/2014/main" id="{43C44C87-6B1A-4E46-A8F0-94D5D51F60AA}"/>
              </a:ext>
            </a:extLst>
          </p:cNvPr>
          <p:cNvSpPr/>
          <p:nvPr/>
        </p:nvSpPr>
        <p:spPr>
          <a:xfrm>
            <a:off x="8866207" y="2556067"/>
            <a:ext cx="868101" cy="2286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09A1E6B-CE0E-1EFB-6040-0D6AA9ADF5B9}"/>
              </a:ext>
            </a:extLst>
          </p:cNvPr>
          <p:cNvCxnSpPr>
            <a:cxnSpLocks/>
          </p:cNvCxnSpPr>
          <p:nvPr/>
        </p:nvCxnSpPr>
        <p:spPr>
          <a:xfrm>
            <a:off x="10993120" y="3897003"/>
            <a:ext cx="5236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375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70020F9-7FCE-6B42-C2B1-E6439972C55F}"/>
              </a:ext>
            </a:extLst>
          </p:cNvPr>
          <p:cNvSpPr txBox="1"/>
          <p:nvPr/>
        </p:nvSpPr>
        <p:spPr>
          <a:xfrm>
            <a:off x="0" y="263531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空間運算</a:t>
            </a:r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51AA1FD9-64FF-3C82-DE3B-06341A5E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1365773"/>
            <a:ext cx="9763125" cy="47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54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30</a:t>
            </a:fld>
            <a:endParaRPr lang="zh-TW" altLang="en-US"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BB6634-F064-3AAF-1CE2-5F04A047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9"/>
          <a:stretch/>
        </p:blipFill>
        <p:spPr>
          <a:xfrm>
            <a:off x="2858481" y="7083"/>
            <a:ext cx="9333519" cy="208103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57C93DA-355A-B772-D191-5505FEC7B639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環域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BCF513-DA7F-4D4B-2DAA-828A352D6A16}"/>
              </a:ext>
            </a:extLst>
          </p:cNvPr>
          <p:cNvSpPr txBox="1"/>
          <p:nvPr/>
        </p:nvSpPr>
        <p:spPr>
          <a:xfrm>
            <a:off x="5377789" y="3314690"/>
            <a:ext cx="6624193" cy="77457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轉換地理資料的座標系統</a:t>
            </a:r>
            <a:endParaRPr lang="en-US" altLang="zh-TW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cycle_hire_new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st_transform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cycle_hire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=27700)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D0C1CEC-872E-035D-0ABF-1A9722B539F7}"/>
              </a:ext>
            </a:extLst>
          </p:cNvPr>
          <p:cNvSpPr txBox="1"/>
          <p:nvPr/>
        </p:nvSpPr>
        <p:spPr>
          <a:xfrm>
            <a:off x="550762" y="1496262"/>
            <a:ext cx="3196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轉換座標系統</a:t>
            </a:r>
            <a:endParaRPr lang="en-US" altLang="zh-TW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7" name="圖片 6">
            <a:hlinkClick r:id="rId4"/>
            <a:extLst>
              <a:ext uri="{FF2B5EF4-FFF2-40B4-BE49-F238E27FC236}">
                <a16:creationId xmlns:a16="http://schemas.microsoft.com/office/drawing/2014/main" id="{39821FD8-7E5C-0B72-8627-EDE9E3EC6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78" y="2062878"/>
            <a:ext cx="4844227" cy="4574479"/>
          </a:xfrm>
          <a:prstGeom prst="rect">
            <a:avLst/>
          </a:prstGeom>
        </p:spPr>
      </p:pic>
      <p:sp>
        <p:nvSpPr>
          <p:cNvPr id="8" name="箭號: 向上 7">
            <a:extLst>
              <a:ext uri="{FF2B5EF4-FFF2-40B4-BE49-F238E27FC236}">
                <a16:creationId xmlns:a16="http://schemas.microsoft.com/office/drawing/2014/main" id="{D284477B-23E5-87C0-402B-250C2E22290D}"/>
              </a:ext>
            </a:extLst>
          </p:cNvPr>
          <p:cNvSpPr/>
          <p:nvPr/>
        </p:nvSpPr>
        <p:spPr>
          <a:xfrm>
            <a:off x="3852899" y="1661825"/>
            <a:ext cx="599440" cy="827388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B48D02B-55CE-78ED-5A67-0655ED516076}"/>
              </a:ext>
            </a:extLst>
          </p:cNvPr>
          <p:cNvSpPr/>
          <p:nvPr/>
        </p:nvSpPr>
        <p:spPr>
          <a:xfrm>
            <a:off x="2927450" y="1227748"/>
            <a:ext cx="2450339" cy="2486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C677C02-4FB7-FDD5-A9BE-A82055B3E69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377789" y="1352062"/>
            <a:ext cx="6001411" cy="2386008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F3737E-7093-67AA-DB72-593DC57308B9}"/>
              </a:ext>
            </a:extLst>
          </p:cNvPr>
          <p:cNvSpPr txBox="1"/>
          <p:nvPr/>
        </p:nvSpPr>
        <p:spPr>
          <a:xfrm>
            <a:off x="5377789" y="4573910"/>
            <a:ext cx="6624193" cy="129779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檢查轉換後的單位</a:t>
            </a:r>
            <a:endParaRPr lang="en-US" altLang="zh-TW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st_crs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cycle_hire_new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)$units</a:t>
            </a: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</a:t>
            </a:r>
          </a:p>
          <a:p>
            <a:pPr indent="266700" latinLnBrk="1"/>
            <a:r>
              <a:rPr lang="en-US" altLang="zh-TW" sz="16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[1] "m"</a:t>
            </a:r>
          </a:p>
        </p:txBody>
      </p:sp>
    </p:spTree>
    <p:extLst>
      <p:ext uri="{BB962C8B-B14F-4D97-AF65-F5344CB8AC3E}">
        <p14:creationId xmlns:p14="http://schemas.microsoft.com/office/powerpoint/2010/main" val="797194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31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DA4696-F8B3-3F89-A3A0-9F7785AED884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環域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5879B0A-58E5-375E-B4E8-3667E5997608}"/>
              </a:ext>
            </a:extLst>
          </p:cNvPr>
          <p:cNvSpPr txBox="1"/>
          <p:nvPr/>
        </p:nvSpPr>
        <p:spPr>
          <a:xfrm>
            <a:off x="1562367" y="309697"/>
            <a:ext cx="3196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環域分析</a:t>
            </a:r>
            <a:endParaRPr lang="en-US" altLang="zh-TW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D8B150-EB86-B6CA-5C54-D2D2120A9DE9}"/>
              </a:ext>
            </a:extLst>
          </p:cNvPr>
          <p:cNvSpPr txBox="1"/>
          <p:nvPr/>
        </p:nvSpPr>
        <p:spPr>
          <a:xfrm>
            <a:off x="335451" y="1066738"/>
            <a:ext cx="10594909" cy="564257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繪製環域（</a:t>
            </a: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300</a:t>
            </a:r>
            <a:r>
              <a:rPr lang="zh-TW" altLang="en-US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公尺）</a:t>
            </a:r>
            <a:endParaRPr lang="en-US" altLang="zh-TW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st_buffer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cycle_hire_new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300)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16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742 features and 5 fields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POLYGON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522202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174108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539033.2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184721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OSGB 1936 / British National Grid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First 5 features: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id               name             area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nbikes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nempty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  1       River Street      Clerkenwell      4     14</a:t>
            </a:r>
            <a:r>
              <a:rPr lang="zh-TW" altLang="en-US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 ((531503.5 182832.1...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  2 Phillimore Gardens       Kensington      2     34</a:t>
            </a:r>
            <a:r>
              <a:rPr lang="zh-TW" altLang="en-US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 ((525508.1 179391.9...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  3 Christopher Street Liverpool Street      0     32</a:t>
            </a:r>
            <a:r>
              <a:rPr lang="zh-TW" altLang="en-US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 ((533285.8 182001.6...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  4  St. Chad‘s Street     King’s Cross      4     19</a:t>
            </a:r>
            <a:r>
              <a:rPr lang="zh-TW" altLang="en-US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 ((530737.8 182912, ...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  5  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Sedding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Street    Sloane Square     15     12</a:t>
            </a:r>
            <a:r>
              <a:rPr lang="zh-TW" altLang="en-US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 ((528351 178742, 52...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5BF166-25A8-CA17-DD14-0B968BF1E9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855" t="3434" r="14842" b="5815"/>
          <a:stretch/>
        </p:blipFill>
        <p:spPr>
          <a:xfrm>
            <a:off x="7345417" y="0"/>
            <a:ext cx="4846583" cy="317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76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32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8D96357-6FC1-8424-5517-2B9B2A21A81A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邊界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E8CCE93-9629-747B-D5A3-F15648243335}"/>
              </a:ext>
            </a:extLst>
          </p:cNvPr>
          <p:cNvSpPr txBox="1"/>
          <p:nvPr/>
        </p:nvSpPr>
        <p:spPr>
          <a:xfrm>
            <a:off x="2073690" y="1222768"/>
            <a:ext cx="8044620" cy="959237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繪製環域（</a:t>
            </a:r>
            <a:r>
              <a:rPr lang="en-US" altLang="zh-TW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300</a:t>
            </a:r>
            <a:r>
              <a:rPr lang="zh-TW" altLang="en-US" sz="24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公尺）</a:t>
            </a:r>
            <a:endParaRPr lang="en-US" altLang="zh-TW" sz="2400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us_boundary</a:t>
            </a:r>
            <a:r>
              <a:rPr lang="en-US" altLang="zh-TW" sz="2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400" b="1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st_boundary</a:t>
            </a:r>
            <a:r>
              <a:rPr lang="en-US" altLang="zh-TW" sz="2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st_union</a:t>
            </a:r>
            <a:r>
              <a:rPr lang="en-US" altLang="zh-TW" sz="2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2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))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F1D92CB-BF5A-41D8-A570-39920E220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t="3361" r="8669"/>
          <a:stretch/>
        </p:blipFill>
        <p:spPr bwMode="auto">
          <a:xfrm>
            <a:off x="2461708" y="2524403"/>
            <a:ext cx="7268584" cy="419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739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33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空間資料簡化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C6ED6D4-55EA-5904-E762-5A6B537A0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1392"/>
            <a:ext cx="12192000" cy="443345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25DCFBB-413F-9046-7F64-EF18FDAEBBF8}"/>
              </a:ext>
            </a:extLst>
          </p:cNvPr>
          <p:cNvSpPr txBox="1"/>
          <p:nvPr/>
        </p:nvSpPr>
        <p:spPr>
          <a:xfrm>
            <a:off x="3426460" y="1606726"/>
            <a:ext cx="6182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F8B970B-C223-982B-A548-F8BAE2FF7B00}"/>
              </a:ext>
            </a:extLst>
          </p:cNvPr>
          <p:cNvSpPr txBox="1"/>
          <p:nvPr/>
        </p:nvSpPr>
        <p:spPr>
          <a:xfrm>
            <a:off x="539830" y="1175839"/>
            <a:ext cx="6805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4"/>
              </a:rPr>
              <a:t>Ramer–Douglas–</a:t>
            </a:r>
            <a:r>
              <a:rPr lang="en-US" altLang="zh-TW" sz="2800" b="1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4"/>
              </a:rPr>
              <a:t>Peucker</a:t>
            </a:r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583993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99BF9628-974C-FCA6-2F62-85DE0FE13A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7" r="33983" b="47281"/>
          <a:stretch/>
        </p:blipFill>
        <p:spPr bwMode="auto">
          <a:xfrm>
            <a:off x="8138812" y="1722391"/>
            <a:ext cx="2940015" cy="26937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34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空間資料簡化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81C946-C47B-E5C5-8B69-552A71BAC7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6" t="50886" r="33055"/>
          <a:stretch/>
        </p:blipFill>
        <p:spPr bwMode="auto">
          <a:xfrm>
            <a:off x="8205487" y="4181526"/>
            <a:ext cx="3204492" cy="26574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63927D9-0AB8-27AA-0F4C-5CC388F0B2D2}"/>
              </a:ext>
            </a:extLst>
          </p:cNvPr>
          <p:cNvSpPr txBox="1"/>
          <p:nvPr/>
        </p:nvSpPr>
        <p:spPr>
          <a:xfrm>
            <a:off x="3319108" y="1037959"/>
            <a:ext cx="6397063" cy="52322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sz="2800" i="0" dirty="0" err="1"/>
              <a:t>st_simplify</a:t>
            </a:r>
            <a:r>
              <a:rPr lang="en-US" altLang="zh-TW" sz="2800" i="0" dirty="0"/>
              <a:t>(</a:t>
            </a:r>
            <a:r>
              <a:rPr lang="zh-TW" altLang="en-US" sz="2800" i="0" dirty="0"/>
              <a:t>地理資料</a:t>
            </a:r>
            <a:r>
              <a:rPr lang="en-US" altLang="zh-TW" sz="2800" i="0" dirty="0"/>
              <a:t>, </a:t>
            </a:r>
            <a:r>
              <a:rPr lang="zh-TW" altLang="en-US" sz="2800" i="0" dirty="0"/>
              <a:t>容忍值</a:t>
            </a:r>
            <a:r>
              <a:rPr lang="en-US" altLang="zh-TW" sz="2800" i="0" dirty="0"/>
              <a:t>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1BA9B52-8D0D-3D7A-C762-9FC34B0DAFCE}"/>
              </a:ext>
            </a:extLst>
          </p:cNvPr>
          <p:cNvSpPr txBox="1"/>
          <p:nvPr/>
        </p:nvSpPr>
        <p:spPr>
          <a:xfrm>
            <a:off x="663426" y="2611337"/>
            <a:ext cx="7281765" cy="30162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en-US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塞納河簡化</a:t>
            </a:r>
            <a:endParaRPr lang="en-US" altLang="zh-TW" sz="2000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st_simplify</a:t>
            </a: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(seine, </a:t>
            </a:r>
            <a:r>
              <a:rPr lang="en-US" altLang="zh-TW" sz="20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dTolerance</a:t>
            </a: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=2000)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20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20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en-US" sz="20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美國地圖簡化</a:t>
            </a:r>
            <a:endParaRPr lang="en-US" altLang="zh-TW" sz="2000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us_states_2163=</a:t>
            </a:r>
            <a:r>
              <a:rPr lang="en-US" altLang="zh-TW" sz="20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st_transform</a:t>
            </a: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=2163)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st_simplify</a:t>
            </a: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(us_states_2163, </a:t>
            </a:r>
            <a:r>
              <a:rPr lang="en-US" altLang="zh-TW" sz="20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dTolerance</a:t>
            </a: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=50000)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16B0CB5-9AB9-78DF-E545-99889A1FCE8E}"/>
              </a:ext>
            </a:extLst>
          </p:cNvPr>
          <p:cNvCxnSpPr>
            <a:cxnSpLocks/>
          </p:cNvCxnSpPr>
          <p:nvPr/>
        </p:nvCxnSpPr>
        <p:spPr>
          <a:xfrm>
            <a:off x="6986931" y="4446826"/>
            <a:ext cx="0" cy="38266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4CC7B63-ADEC-4B90-07AA-4A0C5296DAC6}"/>
              </a:ext>
            </a:extLst>
          </p:cNvPr>
          <p:cNvSpPr txBox="1"/>
          <p:nvPr/>
        </p:nvSpPr>
        <p:spPr>
          <a:xfrm>
            <a:off x="5355715" y="404671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需事先轉換為投影座標系統</a:t>
            </a:r>
            <a:endParaRPr lang="en-US" altLang="zh-TW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CFAABB0-2E16-5850-E5F6-89B53DE86549}"/>
              </a:ext>
            </a:extLst>
          </p:cNvPr>
          <p:cNvCxnSpPr>
            <a:cxnSpLocks/>
          </p:cNvCxnSpPr>
          <p:nvPr/>
        </p:nvCxnSpPr>
        <p:spPr>
          <a:xfrm>
            <a:off x="5478325" y="2743427"/>
            <a:ext cx="0" cy="38266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A7C93A2-F10C-2264-CD34-EB97F0949723}"/>
              </a:ext>
            </a:extLst>
          </p:cNvPr>
          <p:cNvSpPr txBox="1"/>
          <p:nvPr/>
        </p:nvSpPr>
        <p:spPr>
          <a:xfrm>
            <a:off x="4744791" y="236910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單位：公尺</a:t>
            </a:r>
            <a:endParaRPr lang="en-US" altLang="zh-TW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8871ADD-810A-1486-B5D2-14CE96420DE2}"/>
                  </a:ext>
                </a:extLst>
              </p:cNvPr>
              <p:cNvSpPr txBox="1"/>
              <p:nvPr/>
            </p:nvSpPr>
            <p:spPr>
              <a:xfrm>
                <a:off x="8373529" y="541670"/>
                <a:ext cx="4892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zh-TW" alt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8871ADD-810A-1486-B5D2-14CE96420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29" y="541670"/>
                <a:ext cx="48923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3566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90A61768-4541-3DEB-4BA7-BC6381E7BD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r="2952"/>
          <a:stretch/>
        </p:blipFill>
        <p:spPr bwMode="auto">
          <a:xfrm>
            <a:off x="3902425" y="4226343"/>
            <a:ext cx="4387150" cy="26146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35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移動、縮放與旋轉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F7069B4-3E62-EDBA-50B5-4AEE04D310F5}"/>
              </a:ext>
            </a:extLst>
          </p:cNvPr>
          <p:cNvSpPr txBox="1"/>
          <p:nvPr/>
        </p:nvSpPr>
        <p:spPr>
          <a:xfrm>
            <a:off x="5548421" y="309697"/>
            <a:ext cx="1095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移動</a:t>
            </a:r>
            <a:endParaRPr lang="en-US" altLang="zh-TW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EF777C7-4A84-69AA-505C-10FB56038E10}"/>
              </a:ext>
            </a:extLst>
          </p:cNvPr>
          <p:cNvSpPr txBox="1"/>
          <p:nvPr/>
        </p:nvSpPr>
        <p:spPr>
          <a:xfrm>
            <a:off x="230468" y="1190406"/>
            <a:ext cx="11494172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TW" altLang="en-US" i="0" dirty="0"/>
              <a:t>地理資料</a:t>
            </a:r>
            <a:r>
              <a:rPr lang="en-US" altLang="zh-TW" i="0" dirty="0"/>
              <a:t>$geometry=</a:t>
            </a:r>
            <a:r>
              <a:rPr lang="zh-TW" altLang="en-US" i="0" dirty="0"/>
              <a:t>地理資料</a:t>
            </a:r>
            <a:r>
              <a:rPr lang="en-US" altLang="zh-TW" i="0" dirty="0"/>
              <a:t>$</a:t>
            </a:r>
            <a:r>
              <a:rPr lang="en-US" altLang="zh-TW" i="0" dirty="0" err="1"/>
              <a:t>geometry+c</a:t>
            </a:r>
            <a:r>
              <a:rPr lang="en-US" altLang="zh-TW" i="0" dirty="0"/>
              <a:t>(</a:t>
            </a:r>
            <a:r>
              <a:rPr lang="zh-TW" altLang="en-US" i="0" dirty="0"/>
              <a:t>橫座標移動單位</a:t>
            </a:r>
            <a:r>
              <a:rPr lang="en-US" altLang="zh-TW" i="0" dirty="0"/>
              <a:t>, </a:t>
            </a:r>
            <a:r>
              <a:rPr lang="zh-TW" altLang="en-US" i="0" dirty="0"/>
              <a:t>縱座標移動單位</a:t>
            </a:r>
            <a:r>
              <a:rPr lang="en-US" altLang="zh-TW" i="0" dirty="0"/>
              <a:t>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7251726-649B-3937-6CF0-6C32A4837AB2}"/>
              </a:ext>
            </a:extLst>
          </p:cNvPr>
          <p:cNvSpPr txBox="1"/>
          <p:nvPr/>
        </p:nvSpPr>
        <p:spPr>
          <a:xfrm>
            <a:off x="1219443" y="1830815"/>
            <a:ext cx="9753114" cy="2395528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en-US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轉換為投影座標系統</a:t>
            </a:r>
            <a:endParaRPr lang="en-US" altLang="zh-TW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us_states_2163=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st_transform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=2163)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us_states_shift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=us_states_2163</a:t>
            </a:r>
          </a:p>
          <a:p>
            <a:pPr indent="266700" latinLnBrk="1">
              <a:spcAft>
                <a:spcPts val="1000"/>
              </a:spcAft>
            </a:pPr>
            <a:endParaRPr lang="en-US" altLang="zh-TW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en-US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移動</a:t>
            </a:r>
            <a:endParaRPr lang="en-US" altLang="zh-TW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us_states_shift$geometry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us_states_shift$geometry+c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(500000,-300000)</a:t>
            </a:r>
          </a:p>
        </p:txBody>
      </p:sp>
    </p:spTree>
    <p:extLst>
      <p:ext uri="{BB962C8B-B14F-4D97-AF65-F5344CB8AC3E}">
        <p14:creationId xmlns:p14="http://schemas.microsoft.com/office/powerpoint/2010/main" val="3175015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36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移動、縮放與旋轉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CE89730-EEE3-2474-1CAB-9E14A4B0F353}"/>
              </a:ext>
            </a:extLst>
          </p:cNvPr>
          <p:cNvSpPr txBox="1"/>
          <p:nvPr/>
        </p:nvSpPr>
        <p:spPr>
          <a:xfrm>
            <a:off x="5548421" y="309697"/>
            <a:ext cx="1095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縮放</a:t>
            </a:r>
            <a:endParaRPr lang="en-US" altLang="zh-TW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0704E-7458-4FE3-5590-9373CB442C3A}"/>
              </a:ext>
            </a:extLst>
          </p:cNvPr>
          <p:cNvSpPr txBox="1"/>
          <p:nvPr/>
        </p:nvSpPr>
        <p:spPr>
          <a:xfrm>
            <a:off x="456528" y="1562258"/>
            <a:ext cx="11095392" cy="430887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zh-TW" altLang="zh-TW" sz="2200" i="0" kern="100" dirty="0">
                <a:solidFill>
                  <a:srgbClr val="000000"/>
                </a:solidFill>
                <a:effectLst/>
              </a:rPr>
              <a:t>地理資料</a:t>
            </a:r>
            <a:r>
              <a:rPr lang="en-US" altLang="zh-TW" sz="2200" i="0" kern="100" dirty="0">
                <a:solidFill>
                  <a:srgbClr val="000000"/>
                </a:solidFill>
                <a:effectLst/>
              </a:rPr>
              <a:t>$geometry=</a:t>
            </a:r>
            <a:r>
              <a:rPr lang="zh-TW" altLang="zh-TW" sz="2200" i="0" kern="100" dirty="0">
                <a:solidFill>
                  <a:srgbClr val="000000"/>
                </a:solidFill>
                <a:effectLst/>
              </a:rPr>
              <a:t>地理資料</a:t>
            </a:r>
            <a:r>
              <a:rPr lang="en-US" altLang="zh-TW" sz="2200" i="0" kern="100" dirty="0">
                <a:solidFill>
                  <a:srgbClr val="000000"/>
                </a:solidFill>
                <a:effectLst/>
              </a:rPr>
              <a:t>$geometry*</a:t>
            </a:r>
            <a:r>
              <a:rPr lang="zh-TW" altLang="zh-TW" sz="2200" i="0" kern="100" dirty="0">
                <a:solidFill>
                  <a:srgbClr val="000000"/>
                </a:solidFill>
                <a:effectLst/>
              </a:rPr>
              <a:t>縮放常數</a:t>
            </a:r>
            <a:endParaRPr lang="zh-TW" altLang="en-US" sz="2200" i="0" kern="10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DEF2B1-A460-CBB9-40F9-DD08AE5966E8}"/>
              </a:ext>
            </a:extLst>
          </p:cNvPr>
          <p:cNvSpPr txBox="1"/>
          <p:nvPr/>
        </p:nvSpPr>
        <p:spPr>
          <a:xfrm>
            <a:off x="456528" y="1100593"/>
            <a:ext cx="1719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全域縮放</a:t>
            </a:r>
            <a:endParaRPr lang="en-US" altLang="zh-TW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DE93712-D4E9-C8AF-CA37-7CC03359E716}"/>
              </a:ext>
            </a:extLst>
          </p:cNvPr>
          <p:cNvSpPr txBox="1"/>
          <p:nvPr/>
        </p:nvSpPr>
        <p:spPr>
          <a:xfrm>
            <a:off x="456528" y="2538137"/>
            <a:ext cx="11095392" cy="92333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zh-TW" altLang="zh-TW" sz="2200" i="0" kern="100" dirty="0">
                <a:solidFill>
                  <a:srgbClr val="000000"/>
                </a:solidFill>
                <a:effectLst/>
              </a:rPr>
              <a:t>中心點空間資料</a:t>
            </a:r>
            <a:r>
              <a:rPr lang="en-US" altLang="zh-TW" sz="2200" i="0" kern="100" dirty="0">
                <a:solidFill>
                  <a:srgbClr val="000000"/>
                </a:solidFill>
                <a:effectLst/>
              </a:rPr>
              <a:t>=</a:t>
            </a:r>
            <a:r>
              <a:rPr lang="en-US" altLang="zh-TW" sz="2200" i="0" kern="100" dirty="0" err="1">
                <a:solidFill>
                  <a:srgbClr val="000000"/>
                </a:solidFill>
                <a:effectLst/>
              </a:rPr>
              <a:t>st_centroid</a:t>
            </a:r>
            <a:r>
              <a:rPr lang="en-US" altLang="zh-TW" sz="2200" i="0" kern="100" dirty="0">
                <a:solidFill>
                  <a:srgbClr val="000000"/>
                </a:solidFill>
                <a:effectLst/>
              </a:rPr>
              <a:t>(</a:t>
            </a:r>
            <a:r>
              <a:rPr lang="zh-TW" altLang="zh-TW" sz="2200" i="0" kern="100" dirty="0">
                <a:solidFill>
                  <a:srgbClr val="000000"/>
                </a:solidFill>
                <a:effectLst/>
              </a:rPr>
              <a:t>地理資料</a:t>
            </a:r>
            <a:r>
              <a:rPr lang="en-US" altLang="zh-TW" sz="2200" i="0" kern="100" dirty="0">
                <a:solidFill>
                  <a:srgbClr val="000000"/>
                </a:solidFill>
                <a:effectLst/>
              </a:rPr>
              <a:t>)$geometry</a:t>
            </a:r>
            <a:endParaRPr lang="zh-TW" altLang="zh-TW" sz="2200" i="0" kern="100" dirty="0">
              <a:effectLst/>
              <a:ea typeface="新細明體" panose="02020500000000000000" pitchFamily="18" charset="-120"/>
            </a:endParaRPr>
          </a:p>
          <a:p>
            <a:pPr indent="266700" latinLnBrk="1">
              <a:spcBef>
                <a:spcPts val="600"/>
              </a:spcBef>
              <a:spcAft>
                <a:spcPts val="1000"/>
              </a:spcAft>
            </a:pPr>
            <a:r>
              <a:rPr lang="zh-TW" altLang="zh-TW" sz="2200" i="0" kern="100" dirty="0">
                <a:solidFill>
                  <a:srgbClr val="000000"/>
                </a:solidFill>
                <a:effectLst/>
              </a:rPr>
              <a:t>地理資料</a:t>
            </a:r>
            <a:r>
              <a:rPr lang="en-US" altLang="zh-TW" sz="2200" i="0" kern="100" dirty="0">
                <a:solidFill>
                  <a:srgbClr val="000000"/>
                </a:solidFill>
                <a:effectLst/>
              </a:rPr>
              <a:t>$geometry=[</a:t>
            </a:r>
            <a:r>
              <a:rPr lang="zh-TW" altLang="zh-TW" sz="2200" i="0" kern="100" dirty="0">
                <a:solidFill>
                  <a:srgbClr val="000000"/>
                </a:solidFill>
                <a:effectLst/>
              </a:rPr>
              <a:t>地理資料</a:t>
            </a:r>
            <a:r>
              <a:rPr lang="en-US" altLang="zh-TW" sz="2200" i="0" kern="100" dirty="0">
                <a:solidFill>
                  <a:srgbClr val="000000"/>
                </a:solidFill>
                <a:effectLst/>
              </a:rPr>
              <a:t>$geometry-</a:t>
            </a:r>
            <a:r>
              <a:rPr lang="zh-TW" altLang="zh-TW" sz="2200" i="0" kern="100" dirty="0">
                <a:solidFill>
                  <a:srgbClr val="000000"/>
                </a:solidFill>
                <a:effectLst/>
              </a:rPr>
              <a:t>中心點空間資料</a:t>
            </a:r>
            <a:r>
              <a:rPr lang="en-US" altLang="zh-TW" sz="2200" i="0" kern="100" dirty="0">
                <a:solidFill>
                  <a:srgbClr val="000000"/>
                </a:solidFill>
                <a:effectLst/>
              </a:rPr>
              <a:t>]*</a:t>
            </a:r>
            <a:r>
              <a:rPr lang="zh-TW" altLang="zh-TW" sz="2200" i="0" kern="100" dirty="0">
                <a:solidFill>
                  <a:srgbClr val="000000"/>
                </a:solidFill>
                <a:effectLst/>
              </a:rPr>
              <a:t>縮放常數</a:t>
            </a:r>
            <a:r>
              <a:rPr lang="en-US" altLang="zh-TW" sz="2200" i="0" kern="100" dirty="0">
                <a:solidFill>
                  <a:srgbClr val="000000"/>
                </a:solidFill>
                <a:effectLst/>
              </a:rPr>
              <a:t>+</a:t>
            </a:r>
            <a:r>
              <a:rPr lang="zh-TW" altLang="zh-TW" sz="2200" i="0" kern="100" dirty="0">
                <a:solidFill>
                  <a:srgbClr val="000000"/>
                </a:solidFill>
                <a:effectLst/>
              </a:rPr>
              <a:t>空間資料</a:t>
            </a:r>
            <a:endParaRPr lang="zh-TW" altLang="zh-TW" sz="2200" i="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E64642C-AF5B-E9CD-170B-4A4EBD85EE67}"/>
              </a:ext>
            </a:extLst>
          </p:cNvPr>
          <p:cNvSpPr txBox="1"/>
          <p:nvPr/>
        </p:nvSpPr>
        <p:spPr>
          <a:xfrm>
            <a:off x="456528" y="2112145"/>
            <a:ext cx="1719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區域縮放</a:t>
            </a:r>
            <a:endParaRPr lang="en-US" altLang="zh-TW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9C49865-6DCD-8784-B50E-99FB47C6C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962" y="3542747"/>
            <a:ext cx="8122076" cy="326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39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5973BAC-2D8F-3659-18B8-75EA518EF5F3}"/>
              </a:ext>
            </a:extLst>
          </p:cNvPr>
          <p:cNvSpPr txBox="1"/>
          <p:nvPr/>
        </p:nvSpPr>
        <p:spPr>
          <a:xfrm>
            <a:off x="212323" y="1335589"/>
            <a:ext cx="11767353" cy="4826962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全域縮放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縮小兩倍，縮放常數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=0.5) </a:t>
            </a:r>
            <a:endParaRPr lang="en-US" altLang="zh-TW" b="1" i="1" kern="100" dirty="0"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us_states_global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=us_states_2163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us_states_global$geometry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us_states_global$geometry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*0.5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區域縮放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us_states_local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=us_states_2163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us_states_center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st_centroid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us_states_local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)$geometry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us_states_local$geometry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us_states_local$geometry-us_states_center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)*0.5+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us_states_center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縮放後原有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消失，故須重新設定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us_states_global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us_states_global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=2163)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us_states_local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us_states_local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=2163)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37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移動、縮放與旋轉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33569EC-A516-C99A-D299-F4DEC52BF5AF}"/>
              </a:ext>
            </a:extLst>
          </p:cNvPr>
          <p:cNvSpPr txBox="1"/>
          <p:nvPr/>
        </p:nvSpPr>
        <p:spPr>
          <a:xfrm>
            <a:off x="5548421" y="309697"/>
            <a:ext cx="1095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縮放</a:t>
            </a:r>
            <a:endParaRPr lang="en-US" altLang="zh-TW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24580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38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移動、縮放與旋轉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AAC3B73-2B98-ACEF-6840-F9C40F7FA16A}"/>
              </a:ext>
            </a:extLst>
          </p:cNvPr>
          <p:cNvSpPr txBox="1"/>
          <p:nvPr/>
        </p:nvSpPr>
        <p:spPr>
          <a:xfrm>
            <a:off x="5548421" y="309697"/>
            <a:ext cx="1095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縮放</a:t>
            </a:r>
            <a:endParaRPr lang="en-US" altLang="zh-TW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98584B1-4275-8FEE-AAD9-920A83DB3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5" y="1736202"/>
            <a:ext cx="12046970" cy="417110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E2EB87F-5C80-20B1-FC84-8BF39D0E307D}"/>
              </a:ext>
            </a:extLst>
          </p:cNvPr>
          <p:cNvSpPr txBox="1"/>
          <p:nvPr/>
        </p:nvSpPr>
        <p:spPr>
          <a:xfrm>
            <a:off x="8348663" y="5907303"/>
            <a:ext cx="23002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us_states_local</a:t>
            </a:r>
            <a:endParaRPr lang="zh-TW" altLang="en-US" sz="20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344F9D1-ADE1-472A-C54F-892A03A799C9}"/>
              </a:ext>
            </a:extLst>
          </p:cNvPr>
          <p:cNvSpPr txBox="1"/>
          <p:nvPr/>
        </p:nvSpPr>
        <p:spPr>
          <a:xfrm>
            <a:off x="1995584" y="5907303"/>
            <a:ext cx="274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us_states_global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2895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39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移動、縮放與旋轉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AA3E6E5-D588-6D41-76CC-BEACCEC0CB25}"/>
              </a:ext>
            </a:extLst>
          </p:cNvPr>
          <p:cNvSpPr txBox="1"/>
          <p:nvPr/>
        </p:nvSpPr>
        <p:spPr>
          <a:xfrm>
            <a:off x="5548421" y="309697"/>
            <a:ext cx="1095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旋轉</a:t>
            </a:r>
            <a:endParaRPr lang="en-US" altLang="zh-TW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8302BDD-4581-C690-CF14-503B9F916E55}"/>
                  </a:ext>
                </a:extLst>
              </p:cNvPr>
              <p:cNvSpPr txBox="1"/>
              <p:nvPr/>
            </p:nvSpPr>
            <p:spPr>
              <a:xfrm>
                <a:off x="4358304" y="1006352"/>
                <a:ext cx="3063240" cy="7112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zh-TW" alt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TW" altLang="en-US" sz="2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zh-TW" altLang="en-US" sz="2400" b="1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𝐜𝐨𝐬</m:t>
                                    </m:r>
                                  </m:fName>
                                  <m:e>
                                    <m:r>
                                      <a:rPr lang="zh-TW" altLang="en-US" sz="2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TW" altLang="en-US" sz="2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zh-TW" altLang="en-US" sz="2400" b="1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TW" altLang="en-US" sz="2400" b="1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𝐬𝐢𝐧</m:t>
                                    </m:r>
                                  </m:fName>
                                  <m:e>
                                    <m:r>
                                      <a:rPr lang="zh-TW" altLang="en-US" sz="2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zh-TW" altLang="en-US" sz="2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zh-TW" altLang="en-US" sz="2400" b="1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𝐬𝐢𝐧</m:t>
                                    </m:r>
                                  </m:fName>
                                  <m:e>
                                    <m:r>
                                      <a:rPr lang="zh-TW" altLang="en-US" sz="2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TW" altLang="en-US" sz="2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zh-TW" altLang="en-US" sz="2400" b="1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𝐜𝐨𝐬</m:t>
                                    </m:r>
                                  </m:fName>
                                  <m:e>
                                    <m:r>
                                      <a:rPr lang="zh-TW" altLang="en-US" sz="2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8302BDD-4581-C690-CF14-503B9F916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304" y="1006352"/>
                <a:ext cx="3063240" cy="7112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D9FF5C5F-32D4-8688-73D6-4ACEF2CB790B}"/>
              </a:ext>
            </a:extLst>
          </p:cNvPr>
          <p:cNvSpPr txBox="1"/>
          <p:nvPr/>
        </p:nvSpPr>
        <p:spPr>
          <a:xfrm>
            <a:off x="456528" y="2103334"/>
            <a:ext cx="11095392" cy="273921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200" kern="100" dirty="0">
                <a:solidFill>
                  <a:srgbClr val="000000"/>
                </a:solidFill>
                <a:effectLst/>
              </a:rPr>
              <a:t>#</a:t>
            </a:r>
            <a:r>
              <a:rPr lang="zh-TW" altLang="en-US" sz="2200" kern="100" dirty="0">
                <a:solidFill>
                  <a:srgbClr val="000000"/>
                </a:solidFill>
                <a:effectLst/>
              </a:rPr>
              <a:t> 自定義旋轉函式</a:t>
            </a:r>
            <a:endParaRPr lang="en-US" altLang="zh-TW" sz="2200" b="0" kern="100" dirty="0">
              <a:solidFill>
                <a:srgbClr val="000000"/>
              </a:solidFill>
              <a:effectLst/>
            </a:endParaRPr>
          </a:p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pt-BR" altLang="zh-TW" sz="2000" b="0" i="0" kern="100" dirty="0">
                <a:solidFill>
                  <a:srgbClr val="FF0000"/>
                </a:solidFill>
                <a:effectLst/>
              </a:rPr>
              <a:t>rotation</a:t>
            </a:r>
            <a:r>
              <a:rPr lang="pt-BR" altLang="zh-TW" sz="2000" b="0" i="0" kern="100" dirty="0">
                <a:solidFill>
                  <a:srgbClr val="000000"/>
                </a:solidFill>
                <a:effectLst/>
              </a:rPr>
              <a:t>=function(x){</a:t>
            </a:r>
          </a:p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pt-BR" altLang="zh-TW" sz="2000" b="0" i="0" kern="100" dirty="0">
                <a:solidFill>
                  <a:srgbClr val="000000"/>
                </a:solidFill>
                <a:effectLst/>
              </a:rPr>
              <a:t>  r=x*pi/180</a:t>
            </a:r>
          </a:p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pt-BR" altLang="zh-TW" sz="2000" b="0" i="0" kern="100" dirty="0">
                <a:solidFill>
                  <a:srgbClr val="000000"/>
                </a:solidFill>
                <a:effectLst/>
              </a:rPr>
              <a:t>  ro=</a:t>
            </a:r>
            <a:r>
              <a:rPr lang="pt-BR" altLang="zh-TW" sz="2000" i="0" kern="100" dirty="0">
                <a:solidFill>
                  <a:srgbClr val="002060"/>
                </a:solidFill>
                <a:effectLst/>
              </a:rPr>
              <a:t>matrix(c(cos(r), sin(r), -sin(r), cos(r)), nrow=2, ncol=2)</a:t>
            </a:r>
          </a:p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pt-BR" altLang="zh-TW" sz="2000" b="0" i="0" kern="100" dirty="0">
                <a:solidFill>
                  <a:srgbClr val="000000"/>
                </a:solidFill>
                <a:effectLst/>
              </a:rPr>
              <a:t>  return(ro)</a:t>
            </a:r>
          </a:p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pt-BR" altLang="zh-TW" sz="2000" b="0" i="0" kern="100" dirty="0">
                <a:solidFill>
                  <a:srgbClr val="000000"/>
                </a:solidFill>
                <a:effectLst/>
              </a:rPr>
              <a:t>}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DE5080-0239-4967-EB24-4798FEF12B72}"/>
              </a:ext>
            </a:extLst>
          </p:cNvPr>
          <p:cNvSpPr txBox="1"/>
          <p:nvPr/>
        </p:nvSpPr>
        <p:spPr>
          <a:xfrm>
            <a:off x="456528" y="5168560"/>
            <a:ext cx="11392572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zh-TW" altLang="zh-TW" sz="2000" i="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中心點空間資料</a:t>
            </a:r>
            <a:r>
              <a:rPr lang="en-US" altLang="zh-TW" sz="2000" i="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000" i="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st_centroid</a:t>
            </a:r>
            <a:r>
              <a:rPr lang="en-US" altLang="zh-TW" sz="2000" i="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000" i="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000" i="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)$geometry</a:t>
            </a:r>
            <a:endParaRPr lang="zh-TW" altLang="zh-TW" sz="2400" i="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zh-TW" altLang="zh-TW" sz="2000" i="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000" i="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$geometry=(</a:t>
            </a:r>
            <a:r>
              <a:rPr lang="zh-TW" altLang="zh-TW" sz="2000" i="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000" i="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$geometry-</a:t>
            </a:r>
            <a:r>
              <a:rPr lang="zh-TW" altLang="zh-TW" sz="2000" i="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中心點空間資料</a:t>
            </a:r>
            <a:r>
              <a:rPr lang="en-US" altLang="zh-TW" sz="2000" i="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)*</a:t>
            </a:r>
            <a:r>
              <a:rPr lang="en-US" altLang="zh-TW" sz="2000" i="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rotation</a:t>
            </a:r>
            <a:r>
              <a:rPr lang="en-US" altLang="zh-TW" sz="2000" i="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000" i="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角度</a:t>
            </a:r>
            <a:r>
              <a:rPr lang="en-US" altLang="zh-TW" sz="2000" i="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  <a:r>
              <a:rPr lang="zh-TW" altLang="zh-TW" sz="2000" i="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中心點空間資料</a:t>
            </a:r>
            <a:endParaRPr lang="zh-TW" altLang="zh-TW" sz="2400" i="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1EDA8C8-ABA1-E233-698A-F25373B300AA}"/>
              </a:ext>
            </a:extLst>
          </p:cNvPr>
          <p:cNvCxnSpPr>
            <a:cxnSpLocks/>
          </p:cNvCxnSpPr>
          <p:nvPr/>
        </p:nvCxnSpPr>
        <p:spPr>
          <a:xfrm>
            <a:off x="6109951" y="1717637"/>
            <a:ext cx="0" cy="175530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922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2C920D5-6727-4C74-D4CC-E8971945ECCE}"/>
              </a:ext>
            </a:extLst>
          </p:cNvPr>
          <p:cNvSpPr/>
          <p:nvPr/>
        </p:nvSpPr>
        <p:spPr>
          <a:xfrm>
            <a:off x="4840550" y="6424310"/>
            <a:ext cx="1284025" cy="2590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F0BBDB5-2274-98C3-798C-9F90BD4C217F}"/>
              </a:ext>
            </a:extLst>
          </p:cNvPr>
          <p:cNvSpPr txBox="1"/>
          <p:nvPr/>
        </p:nvSpPr>
        <p:spPr>
          <a:xfrm>
            <a:off x="0" y="263531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空間運算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58B13A9-7C08-863B-9ABD-B68994093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844" y="0"/>
            <a:ext cx="7737462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8CE8864-F78F-5F6F-03DA-1F6410B3B596}"/>
              </a:ext>
            </a:extLst>
          </p:cNvPr>
          <p:cNvSpPr txBox="1"/>
          <p:nvPr/>
        </p:nvSpPr>
        <p:spPr>
          <a:xfrm>
            <a:off x="7745619" y="14097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676CA47-D979-CDE2-9B91-5867D942A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504" y="5938837"/>
            <a:ext cx="3849340" cy="8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489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BDC04C1-0487-DAA3-C2F9-24D61F4ED0C2}"/>
              </a:ext>
            </a:extLst>
          </p:cNvPr>
          <p:cNvSpPr txBox="1"/>
          <p:nvPr/>
        </p:nvSpPr>
        <p:spPr>
          <a:xfrm>
            <a:off x="401436" y="1431746"/>
            <a:ext cx="11389127" cy="348300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us_states_rotation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st_transform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=2163)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18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旋轉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us_states_center</a:t>
            </a:r>
            <a:r>
              <a:rPr lang="en-US" altLang="zh-TW" sz="1800" kern="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st_centroid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us_states_rotation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)$geometry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us_states_rotation$geometry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us_states_rotation$geometry-us_states_center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)*</a:t>
            </a:r>
            <a:r>
              <a:rPr lang="en-US" altLang="zh-TW" sz="18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rotation(30)</a:t>
            </a:r>
            <a:b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				  +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us_states_center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旋轉後原有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消失，故須重新設定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us_states_rotation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us_states_rotation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crs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=2163)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9DAD2B-BAD9-A513-4698-BBEE444A2B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4016018"/>
            <a:ext cx="4762500" cy="28419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40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移動、縮放與旋轉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F420303-4683-AAE1-6C20-77DB38D2A760}"/>
              </a:ext>
            </a:extLst>
          </p:cNvPr>
          <p:cNvSpPr txBox="1"/>
          <p:nvPr/>
        </p:nvSpPr>
        <p:spPr>
          <a:xfrm>
            <a:off x="5548421" y="309697"/>
            <a:ext cx="1095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旋轉</a:t>
            </a:r>
            <a:endParaRPr lang="en-US" altLang="zh-TW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CB610520-4F10-E823-CC62-94D559FD7F8C}"/>
              </a:ext>
            </a:extLst>
          </p:cNvPr>
          <p:cNvCxnSpPr>
            <a:cxnSpLocks/>
          </p:cNvCxnSpPr>
          <p:nvPr/>
        </p:nvCxnSpPr>
        <p:spPr>
          <a:xfrm>
            <a:off x="10956271" y="2621280"/>
            <a:ext cx="0" cy="45541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450955DE-22D9-87E4-D777-5FAF8B886838}"/>
              </a:ext>
            </a:extLst>
          </p:cNvPr>
          <p:cNvSpPr txBox="1"/>
          <p:nvPr/>
        </p:nvSpPr>
        <p:spPr>
          <a:xfrm>
            <a:off x="9882900" y="2144894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順時針旋轉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30 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482052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41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空間計算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0ED4893-0B45-4874-4D91-BC43D2361E7C}"/>
              </a:ext>
            </a:extLst>
          </p:cNvPr>
          <p:cNvSpPr txBox="1"/>
          <p:nvPr/>
        </p:nvSpPr>
        <p:spPr>
          <a:xfrm>
            <a:off x="5548421" y="309697"/>
            <a:ext cx="1095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面積</a:t>
            </a:r>
            <a:endParaRPr lang="en-US" altLang="zh-TW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33B9867-8397-4371-EB99-364421298609}"/>
              </a:ext>
            </a:extLst>
          </p:cNvPr>
          <p:cNvSpPr txBox="1"/>
          <p:nvPr/>
        </p:nvSpPr>
        <p:spPr>
          <a:xfrm>
            <a:off x="591878" y="1090398"/>
            <a:ext cx="11008244" cy="550407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b="1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計算各村里面積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tp_vil_area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st_area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合併原始地理資料與面積計算結果</a:t>
            </a:r>
          </a:p>
          <a:p>
            <a:pPr indent="266700" latinLnBrk="1"/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tp_vil_area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cbind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AREA=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as.numeric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tp_vil_area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)/1000000)</a:t>
            </a:r>
          </a:p>
          <a:p>
            <a:pPr indent="266700" latinLnBrk="1"/>
            <a:endParaRPr lang="en-US" altLang="zh-TW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en-US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b="1" i="1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tp_vil_area</a:t>
            </a:r>
            <a:r>
              <a:rPr lang="zh-TW" altLang="en-US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前六筆資料</a:t>
            </a: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tp_vil_area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[, c("VILLCODE","COUNTYNAME","TOWNNAME","VILLNAME","AREA")])</a:t>
            </a: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VILLCODE COUNTYNAME TOWNNAME VILLNAME       AREA                          geometry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63000080031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樟新里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0.19511016    POLYGON ((306495.2 2763784,...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63000080037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老泉里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3.77403620    POLYGON ((307616.2 2763945,...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63000080032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樟腳里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0.17889846    POLYGON ((307328.8 2764059,...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63000080041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樟文里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0.20580488    POLYGON ((306456.5 2764094,...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63000080043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樟樹里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0.07583713    POLYGON ((306717.5 2764134,...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63000080029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順興里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0.15065310    POLYGON ((307256.3 2764251,...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D6D13C68-D5EE-CD0D-AC92-6AA942D84CEE}"/>
              </a:ext>
            </a:extLst>
          </p:cNvPr>
          <p:cNvCxnSpPr>
            <a:cxnSpLocks/>
          </p:cNvCxnSpPr>
          <p:nvPr/>
        </p:nvCxnSpPr>
        <p:spPr>
          <a:xfrm>
            <a:off x="9387781" y="3048000"/>
            <a:ext cx="88138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EE504FF-FED0-2BC3-DB49-7BAC6EAA5504}"/>
              </a:ext>
            </a:extLst>
          </p:cNvPr>
          <p:cNvCxnSpPr>
            <a:cxnSpLocks/>
          </p:cNvCxnSpPr>
          <p:nvPr/>
        </p:nvCxnSpPr>
        <p:spPr>
          <a:xfrm>
            <a:off x="9821953" y="2479040"/>
            <a:ext cx="0" cy="31317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EF0E01-2CB9-96E9-BA73-218B1928CFEF}"/>
              </a:ext>
            </a:extLst>
          </p:cNvPr>
          <p:cNvSpPr txBox="1"/>
          <p:nvPr/>
        </p:nvSpPr>
        <p:spPr>
          <a:xfrm>
            <a:off x="8856088" y="207893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換算為平方公里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F058BB7-58C1-1DF4-C6DE-35CCB21C793E}"/>
              </a:ext>
            </a:extLst>
          </p:cNvPr>
          <p:cNvSpPr txBox="1"/>
          <p:nvPr/>
        </p:nvSpPr>
        <p:spPr>
          <a:xfrm>
            <a:off x="3314165" y="113261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預設單位為平方公尺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F59BAFC-9FCC-B6FE-323D-404772FAA381}"/>
              </a:ext>
            </a:extLst>
          </p:cNvPr>
          <p:cNvSpPr txBox="1"/>
          <p:nvPr/>
        </p:nvSpPr>
        <p:spPr>
          <a:xfrm>
            <a:off x="5913700" y="207893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轉換為數值型態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E845F6E-F4E6-AB22-70C3-783CF0A466D5}"/>
              </a:ext>
            </a:extLst>
          </p:cNvPr>
          <p:cNvCxnSpPr>
            <a:cxnSpLocks/>
          </p:cNvCxnSpPr>
          <p:nvPr/>
        </p:nvCxnSpPr>
        <p:spPr>
          <a:xfrm>
            <a:off x="6356351" y="3048000"/>
            <a:ext cx="122661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3775A2B-9764-02FE-5FCA-67F824683D6E}"/>
              </a:ext>
            </a:extLst>
          </p:cNvPr>
          <p:cNvCxnSpPr>
            <a:cxnSpLocks/>
          </p:cNvCxnSpPr>
          <p:nvPr/>
        </p:nvCxnSpPr>
        <p:spPr>
          <a:xfrm>
            <a:off x="6930267" y="2479040"/>
            <a:ext cx="0" cy="313179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285DE89-9AAB-D0A9-18A5-F9C4B6A32A1A}"/>
              </a:ext>
            </a:extLst>
          </p:cNvPr>
          <p:cNvSpPr/>
          <p:nvPr/>
        </p:nvSpPr>
        <p:spPr>
          <a:xfrm>
            <a:off x="5453321" y="4216400"/>
            <a:ext cx="1226611" cy="2331900"/>
          </a:xfrm>
          <a:prstGeom prst="roundRect">
            <a:avLst>
              <a:gd name="adj" fmla="val 1418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059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233B9867-8397-4371-EB99-364421298609}"/>
              </a:ext>
            </a:extLst>
          </p:cNvPr>
          <p:cNvSpPr txBox="1"/>
          <p:nvPr/>
        </p:nvSpPr>
        <p:spPr>
          <a:xfrm>
            <a:off x="1713248" y="1089164"/>
            <a:ext cx="8765503" cy="563231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計算各捷運路段之長度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mrt_length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st_length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taipei_mrt_route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合併長度資料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mrt_length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cbind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taipei_mrt_route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as.numeric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mrt_length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endParaRPr lang="en-US" altLang="zh-TW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mrt_length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前六筆資料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mrt_length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[, c("RAILNAME","RAILID","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mrt_length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")])</a:t>
            </a: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RAILNAME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RAILID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mrt_length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geometry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板南線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650000199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3893.5209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LINESTRING (293985.4 276212...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松山新店線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630000001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916.1631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LINESTRING (303306.4 276817...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淡水信義線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630000002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2837.3542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LINESTRING (302728.8 276943...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松山新店線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630000003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1037.3236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LINESTRING (302723.9 276887...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中和新蘆線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630000004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1403.0698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LINESTRING (303314.6 276964...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中和新蘆線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650000005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1322.4133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LINESTRING (302024.2 276738...</a:t>
            </a: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42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空間計算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0ED4893-0B45-4874-4D91-BC43D2361E7C}"/>
              </a:ext>
            </a:extLst>
          </p:cNvPr>
          <p:cNvSpPr txBox="1"/>
          <p:nvPr/>
        </p:nvSpPr>
        <p:spPr>
          <a:xfrm>
            <a:off x="5548421" y="309697"/>
            <a:ext cx="1095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長度</a:t>
            </a:r>
            <a:endParaRPr lang="en-US" altLang="zh-TW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F59BAFC-9FCC-B6FE-323D-404772FAA381}"/>
              </a:ext>
            </a:extLst>
          </p:cNvPr>
          <p:cNvSpPr txBox="1"/>
          <p:nvPr/>
        </p:nvSpPr>
        <p:spPr>
          <a:xfrm>
            <a:off x="6096422" y="207769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轉換為數值型態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E845F6E-F4E6-AB22-70C3-783CF0A466D5}"/>
              </a:ext>
            </a:extLst>
          </p:cNvPr>
          <p:cNvCxnSpPr>
            <a:cxnSpLocks/>
          </p:cNvCxnSpPr>
          <p:nvPr/>
        </p:nvCxnSpPr>
        <p:spPr>
          <a:xfrm>
            <a:off x="6482041" y="3046766"/>
            <a:ext cx="131926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3775A2B-9764-02FE-5FCA-67F824683D6E}"/>
              </a:ext>
            </a:extLst>
          </p:cNvPr>
          <p:cNvCxnSpPr>
            <a:cxnSpLocks/>
          </p:cNvCxnSpPr>
          <p:nvPr/>
        </p:nvCxnSpPr>
        <p:spPr>
          <a:xfrm>
            <a:off x="7086437" y="2477806"/>
            <a:ext cx="0" cy="313179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285DE89-9AAB-D0A9-18A5-F9C4B6A32A1A}"/>
              </a:ext>
            </a:extLst>
          </p:cNvPr>
          <p:cNvSpPr/>
          <p:nvPr/>
        </p:nvSpPr>
        <p:spPr>
          <a:xfrm>
            <a:off x="4923691" y="4311955"/>
            <a:ext cx="1280160" cy="2408285"/>
          </a:xfrm>
          <a:prstGeom prst="roundRect">
            <a:avLst>
              <a:gd name="adj" fmla="val 1418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B9E7760-736E-6771-D251-F57D6C9D7087}"/>
              </a:ext>
            </a:extLst>
          </p:cNvPr>
          <p:cNvSpPr txBox="1"/>
          <p:nvPr/>
        </p:nvSpPr>
        <p:spPr>
          <a:xfrm>
            <a:off x="5106407" y="108746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預設單位為公尺</a:t>
            </a:r>
          </a:p>
        </p:txBody>
      </p:sp>
    </p:spTree>
    <p:extLst>
      <p:ext uri="{BB962C8B-B14F-4D97-AF65-F5344CB8AC3E}">
        <p14:creationId xmlns:p14="http://schemas.microsoft.com/office/powerpoint/2010/main" val="1576446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233B9867-8397-4371-EB99-364421298609}"/>
              </a:ext>
            </a:extLst>
          </p:cNvPr>
          <p:cNvSpPr txBox="1"/>
          <p:nvPr/>
        </p:nvSpPr>
        <p:spPr>
          <a:xfrm>
            <a:off x="513196" y="978638"/>
            <a:ext cx="11389127" cy="576055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擷取臺北市各村里的邊框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2400"/>
              </a:spcAft>
            </a:pP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vill_border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st_boundary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en-US" altLang="zh-TW" kern="100" dirty="0">
              <a:solidFill>
                <a:srgbClr val="000000"/>
              </a:solidFill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計算各邊框的長度（周長）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24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vil_peri1</a:t>
            </a:r>
            <a:r>
              <a:rPr lang="en-US" altLang="zh-TW" kern="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st_length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vill_border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合併周長資料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2400"/>
              </a:spcAft>
            </a:pP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tp_vil_peri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cbind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zh-TW" altLang="en-US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as.numeric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(vil_peri1))</a:t>
            </a:r>
            <a:endParaRPr lang="en-US" altLang="zh-TW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mrt_length</a:t>
            </a:r>
            <a:r>
              <a:rPr lang="zh-TW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前六筆資料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tp_vil_peri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[, c("VILLCODE","COUNTYNAME","TOWNNAME","VILLNAME","vil_peri1")])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=======================================================================================</a:t>
            </a:r>
          </a:p>
          <a:p>
            <a:pPr indent="306070" latinLnBrk="1">
              <a:spcAft>
                <a:spcPts val="3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VILLCODE COUNTYNAME TOWNNAME VILLNAME vil_peri1                          geometry</a:t>
            </a:r>
          </a:p>
          <a:p>
            <a:pPr indent="306070" latinLnBrk="1">
              <a:spcAft>
                <a:spcPts val="3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63000080031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樟新里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2011.373   POLYGON ((306495.2 2763784,...</a:t>
            </a:r>
          </a:p>
          <a:p>
            <a:pPr indent="306070" latinLnBrk="1">
              <a:spcAft>
                <a:spcPts val="3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63000080037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老泉里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7768.440   POLYGON ((307616.2 2763945,...</a:t>
            </a:r>
          </a:p>
          <a:p>
            <a:pPr indent="306070" latinLnBrk="1">
              <a:spcAft>
                <a:spcPts val="3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63000080032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樟腳里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2423.387   POLYGON ((307328.8 2764059,...</a:t>
            </a:r>
          </a:p>
          <a:p>
            <a:pPr indent="306070" latinLnBrk="1">
              <a:spcAft>
                <a:spcPts val="3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63000080041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樟文里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1987.279   POLYGON ((306456.5 2764094,...</a:t>
            </a:r>
          </a:p>
          <a:p>
            <a:pPr indent="306070" latinLnBrk="1">
              <a:spcAft>
                <a:spcPts val="3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63000080043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樟樹里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1104.554   POLYGON ((306717.5 2764134,...</a:t>
            </a:r>
          </a:p>
          <a:p>
            <a:pPr indent="306070" latinLnBrk="1">
              <a:spcAft>
                <a:spcPts val="3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63000080029     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   文山區   順興里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1838.895   POLYGON ((307256.3 2764251,...</a:t>
            </a: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23443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43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空間計算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0ED4893-0B45-4874-4D91-BC43D2361E7C}"/>
              </a:ext>
            </a:extLst>
          </p:cNvPr>
          <p:cNvSpPr txBox="1"/>
          <p:nvPr/>
        </p:nvSpPr>
        <p:spPr>
          <a:xfrm>
            <a:off x="5548421" y="309697"/>
            <a:ext cx="1095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周長</a:t>
            </a:r>
            <a:endParaRPr lang="en-US" altLang="zh-TW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F59BAFC-9FCC-B6FE-323D-404772FAA381}"/>
              </a:ext>
            </a:extLst>
          </p:cNvPr>
          <p:cNvSpPr txBox="1"/>
          <p:nvPr/>
        </p:nvSpPr>
        <p:spPr>
          <a:xfrm>
            <a:off x="5338331" y="270543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轉換為數值型態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E845F6E-F4E6-AB22-70C3-783CF0A466D5}"/>
              </a:ext>
            </a:extLst>
          </p:cNvPr>
          <p:cNvCxnSpPr>
            <a:cxnSpLocks/>
          </p:cNvCxnSpPr>
          <p:nvPr/>
        </p:nvCxnSpPr>
        <p:spPr>
          <a:xfrm>
            <a:off x="5607939" y="3728989"/>
            <a:ext cx="131926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3775A2B-9764-02FE-5FCA-67F824683D6E}"/>
              </a:ext>
            </a:extLst>
          </p:cNvPr>
          <p:cNvCxnSpPr>
            <a:cxnSpLocks/>
          </p:cNvCxnSpPr>
          <p:nvPr/>
        </p:nvCxnSpPr>
        <p:spPr>
          <a:xfrm>
            <a:off x="6328346" y="3105546"/>
            <a:ext cx="0" cy="313179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285DE89-9AAB-D0A9-18A5-F9C4B6A32A1A}"/>
              </a:ext>
            </a:extLst>
          </p:cNvPr>
          <p:cNvSpPr/>
          <p:nvPr/>
        </p:nvSpPr>
        <p:spPr>
          <a:xfrm>
            <a:off x="5364481" y="4897818"/>
            <a:ext cx="1107439" cy="1787462"/>
          </a:xfrm>
          <a:prstGeom prst="roundRect">
            <a:avLst>
              <a:gd name="adj" fmla="val 1418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B9E7760-736E-6771-D251-F57D6C9D7087}"/>
              </a:ext>
            </a:extLst>
          </p:cNvPr>
          <p:cNvSpPr txBox="1"/>
          <p:nvPr/>
        </p:nvSpPr>
        <p:spPr>
          <a:xfrm>
            <a:off x="3906356" y="198356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預設單位為公尺</a:t>
            </a:r>
          </a:p>
        </p:txBody>
      </p:sp>
    </p:spTree>
    <p:extLst>
      <p:ext uri="{BB962C8B-B14F-4D97-AF65-F5344CB8AC3E}">
        <p14:creationId xmlns:p14="http://schemas.microsoft.com/office/powerpoint/2010/main" val="3622623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44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空間計算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CC02A84-2DF1-FB25-309D-5E0ABC235524}"/>
              </a:ext>
            </a:extLst>
          </p:cNvPr>
          <p:cNvSpPr txBox="1"/>
          <p:nvPr/>
        </p:nvSpPr>
        <p:spPr>
          <a:xfrm>
            <a:off x="5273040" y="309697"/>
            <a:ext cx="1625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直線距離</a:t>
            </a:r>
            <a:endParaRPr lang="en-US" altLang="zh-TW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0CED25-0858-3B10-CE08-6788CD2C3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461" y="2184856"/>
            <a:ext cx="9635077" cy="394299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30A9A80-B458-790A-4368-0ACFE2481BA9}"/>
              </a:ext>
            </a:extLst>
          </p:cNvPr>
          <p:cNvSpPr txBox="1"/>
          <p:nvPr/>
        </p:nvSpPr>
        <p:spPr>
          <a:xfrm>
            <a:off x="3625069" y="1125358"/>
            <a:ext cx="49215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點和點之間的直線距離很容易想像</a:t>
            </a:r>
            <a:endParaRPr lang="en-US" altLang="zh-TW" sz="2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但其他幾何呢</a:t>
            </a:r>
            <a:r>
              <a:rPr lang="en-US" altLang="zh-TW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  <a:endParaRPr lang="zh-TW" altLang="en-US" sz="2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C3BE26-E4E2-CF09-45F8-5BC9DE3D2182}"/>
              </a:ext>
            </a:extLst>
          </p:cNvPr>
          <p:cNvSpPr txBox="1"/>
          <p:nvPr/>
        </p:nvSpPr>
        <p:spPr>
          <a:xfrm>
            <a:off x="4108916" y="6193336"/>
            <a:ext cx="3974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尋找兩幾何間的最短距離！</a:t>
            </a:r>
            <a:endParaRPr lang="en-US" altLang="zh-TW" sz="2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85332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45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空間計算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BA0FEDF-A2D0-CC5B-E9CC-73750C1F0287}"/>
              </a:ext>
            </a:extLst>
          </p:cNvPr>
          <p:cNvSpPr txBox="1"/>
          <p:nvPr/>
        </p:nvSpPr>
        <p:spPr>
          <a:xfrm>
            <a:off x="1226820" y="1114159"/>
            <a:ext cx="9738360" cy="52322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sz="2800" i="0" dirty="0" err="1"/>
              <a:t>st_distance</a:t>
            </a:r>
            <a:r>
              <a:rPr lang="en-US" altLang="zh-TW" sz="2800" i="0" dirty="0"/>
              <a:t>(</a:t>
            </a:r>
            <a:r>
              <a:rPr lang="zh-TW" altLang="en-US" sz="2800" i="0" dirty="0"/>
              <a:t>地理資料</a:t>
            </a:r>
            <a:r>
              <a:rPr lang="en-US" altLang="zh-TW" sz="2800" i="0" dirty="0"/>
              <a:t>1, [</a:t>
            </a:r>
            <a:r>
              <a:rPr lang="zh-TW" altLang="en-US" sz="2800" i="0" dirty="0"/>
              <a:t>地理資料</a:t>
            </a:r>
            <a:r>
              <a:rPr lang="en-US" altLang="zh-TW" sz="2800" i="0" dirty="0"/>
              <a:t>2], </a:t>
            </a:r>
            <a:r>
              <a:rPr lang="en-US" altLang="zh-TW" sz="2800" i="0" dirty="0" err="1"/>
              <a:t>by_element</a:t>
            </a:r>
            <a:r>
              <a:rPr lang="en-US" altLang="zh-TW" sz="2800" i="0" dirty="0"/>
              <a:t>=)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B16F81F-59B4-6DD7-982C-7D63CCACC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518454"/>
              </p:ext>
            </p:extLst>
          </p:nvPr>
        </p:nvGraphicFramePr>
        <p:xfrm>
          <a:off x="737275" y="1930535"/>
          <a:ext cx="10834926" cy="256977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753452">
                  <a:extLst>
                    <a:ext uri="{9D8B030D-6E8A-4147-A177-3AD203B41FA5}">
                      <a16:colId xmlns:a16="http://schemas.microsoft.com/office/drawing/2014/main" val="117022485"/>
                    </a:ext>
                  </a:extLst>
                </a:gridCol>
                <a:gridCol w="1366599">
                  <a:extLst>
                    <a:ext uri="{9D8B030D-6E8A-4147-A177-3AD203B41FA5}">
                      <a16:colId xmlns:a16="http://schemas.microsoft.com/office/drawing/2014/main" val="3637127458"/>
                    </a:ext>
                  </a:extLst>
                </a:gridCol>
                <a:gridCol w="4714875">
                  <a:extLst>
                    <a:ext uri="{9D8B030D-6E8A-4147-A177-3AD203B41FA5}">
                      <a16:colId xmlns:a16="http://schemas.microsoft.com/office/drawing/2014/main" val="519703607"/>
                    </a:ext>
                  </a:extLst>
                </a:gridCol>
              </a:tblGrid>
              <a:tr h="373616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函式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距離矩陣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意義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6993325"/>
                  </a:ext>
                </a:extLst>
              </a:tr>
              <a:tr h="675741"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st_distance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地理資料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1)</a:t>
                      </a:r>
                      <a:endParaRPr lang="zh-TW" sz="32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n*n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指定地理資料內各幾何元素間的距離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6365408"/>
                  </a:ext>
                </a:extLst>
              </a:tr>
              <a:tr h="675741"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st_distance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地理資料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1, 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地理資料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2)</a:t>
                      </a:r>
                      <a:endParaRPr lang="zh-TW" sz="32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n*k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兩地理資料內各幾何元素交互配對的距離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0932476"/>
                  </a:ext>
                </a:extLst>
              </a:tr>
              <a:tr h="844677"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st_distance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地理資料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1, 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地理資料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2, </a:t>
                      </a:r>
                      <a:r>
                        <a:rPr lang="en-US" sz="20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by_element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=T)</a:t>
                      </a:r>
                      <a:endParaRPr lang="zh-TW" sz="32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1*n</a:t>
                      </a:r>
                      <a:b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</a:b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1*k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兩地理資料逐欄配對之幾何元素的距離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6095357"/>
                  </a:ext>
                </a:extLst>
              </a:tr>
            </a:tbl>
          </a:graphicData>
        </a:graphic>
      </p:graphicFrame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A90874D8-1217-BE59-EDDC-2381F9A95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737231"/>
              </p:ext>
            </p:extLst>
          </p:nvPr>
        </p:nvGraphicFramePr>
        <p:xfrm>
          <a:off x="737275" y="5170127"/>
          <a:ext cx="1133555" cy="1436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555">
                  <a:extLst>
                    <a:ext uri="{9D8B030D-6E8A-4147-A177-3AD203B41FA5}">
                      <a16:colId xmlns:a16="http://schemas.microsoft.com/office/drawing/2014/main" val="725810202"/>
                    </a:ext>
                  </a:extLst>
                </a:gridCol>
              </a:tblGrid>
              <a:tr h="33908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地理資料</a:t>
                      </a:r>
                      <a:r>
                        <a:rPr lang="en-US" altLang="zh-TW" sz="1600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</a:t>
                      </a:r>
                      <a:endParaRPr lang="zh-TW" altLang="en-US" sz="1600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94368"/>
                  </a:ext>
                </a:extLst>
              </a:tr>
              <a:tr h="33908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159854"/>
                  </a:ext>
                </a:extLst>
              </a:tr>
              <a:tr h="33908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B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060839"/>
                  </a:ext>
                </a:extLst>
              </a:tr>
              <a:tr h="33908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C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85699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FDC3230-47DA-B90E-3DD0-5D619A9C5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83766"/>
              </p:ext>
            </p:extLst>
          </p:nvPr>
        </p:nvGraphicFramePr>
        <p:xfrm>
          <a:off x="1947030" y="5170127"/>
          <a:ext cx="1224123" cy="1432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4123">
                  <a:extLst>
                    <a:ext uri="{9D8B030D-6E8A-4147-A177-3AD203B41FA5}">
                      <a16:colId xmlns:a16="http://schemas.microsoft.com/office/drawing/2014/main" val="725810202"/>
                    </a:ext>
                  </a:extLst>
                </a:gridCol>
              </a:tblGrid>
              <a:tr h="3051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地理資料</a:t>
                      </a:r>
                      <a:r>
                        <a:rPr lang="en-US" altLang="zh-TW" sz="1600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2</a:t>
                      </a:r>
                      <a:endParaRPr lang="zh-TW" altLang="en-US" sz="1600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94368"/>
                  </a:ext>
                </a:extLst>
              </a:tr>
              <a:tr h="3051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159854"/>
                  </a:ext>
                </a:extLst>
              </a:tr>
              <a:tr h="3051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060839"/>
                  </a:ext>
                </a:extLst>
              </a:tr>
              <a:tr h="3051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856996"/>
                  </a:ext>
                </a:extLst>
              </a:tr>
            </a:tbl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C2715CAA-2848-800C-B6E4-50D3BEF14221}"/>
              </a:ext>
            </a:extLst>
          </p:cNvPr>
          <p:cNvSpPr txBox="1"/>
          <p:nvPr/>
        </p:nvSpPr>
        <p:spPr>
          <a:xfrm>
            <a:off x="252274" y="234601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Georgia" panose="02040502050405020303" pitchFamily="18" charset="0"/>
                <a:ea typeface="微軟正黑體" panose="020B0604030504040204" pitchFamily="34" charset="-120"/>
              </a:rPr>
              <a:t>①</a:t>
            </a:r>
            <a:endParaRPr lang="zh-TW" altLang="en-US" sz="2800" b="1" dirty="0">
              <a:latin typeface="Georgia" panose="02040502050405020303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DB7AEA2-9752-3064-980B-FDA977BFB9BB}"/>
              </a:ext>
            </a:extLst>
          </p:cNvPr>
          <p:cNvSpPr txBox="1"/>
          <p:nvPr/>
        </p:nvSpPr>
        <p:spPr>
          <a:xfrm>
            <a:off x="252274" y="308632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Georgia" panose="02040502050405020303" pitchFamily="18" charset="0"/>
                <a:ea typeface="微軟正黑體" panose="020B0604030504040204" pitchFamily="34" charset="-120"/>
              </a:rPr>
              <a:t>②</a:t>
            </a:r>
            <a:endParaRPr lang="zh-TW" altLang="en-US" sz="2800" b="1" dirty="0">
              <a:latin typeface="Georgia" panose="02040502050405020303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ADE70B2-C8F5-6144-9D1A-CA789B2DF27F}"/>
              </a:ext>
            </a:extLst>
          </p:cNvPr>
          <p:cNvSpPr txBox="1"/>
          <p:nvPr/>
        </p:nvSpPr>
        <p:spPr>
          <a:xfrm>
            <a:off x="252274" y="379331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Georgia" panose="02040502050405020303" pitchFamily="18" charset="0"/>
                <a:ea typeface="微軟正黑體" panose="020B0604030504040204" pitchFamily="34" charset="-120"/>
              </a:rPr>
              <a:t>③</a:t>
            </a:r>
            <a:endParaRPr lang="zh-TW" altLang="en-US" sz="2800" b="1" dirty="0">
              <a:latin typeface="Georgia" panose="02040502050405020303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C85963-F0AC-8D1B-1EE6-84754F93D963}"/>
              </a:ext>
            </a:extLst>
          </p:cNvPr>
          <p:cNvSpPr txBox="1"/>
          <p:nvPr/>
        </p:nvSpPr>
        <p:spPr>
          <a:xfrm>
            <a:off x="4578995" y="498556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Georgia" panose="02040502050405020303" pitchFamily="18" charset="0"/>
                <a:ea typeface="微軟正黑體" panose="020B0604030504040204" pitchFamily="34" charset="-120"/>
              </a:rPr>
              <a:t>①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0F6517E-46FE-ABAB-2B2C-92714074495F}"/>
              </a:ext>
            </a:extLst>
          </p:cNvPr>
          <p:cNvSpPr txBox="1"/>
          <p:nvPr/>
        </p:nvSpPr>
        <p:spPr>
          <a:xfrm>
            <a:off x="8011499" y="498829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Georgia" panose="02040502050405020303" pitchFamily="18" charset="0"/>
                <a:ea typeface="微軟正黑體" panose="020B0604030504040204" pitchFamily="34" charset="-120"/>
              </a:rPr>
              <a:t>②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85B80B4-EEDF-6964-D512-65A0E6DB911D}"/>
              </a:ext>
            </a:extLst>
          </p:cNvPr>
          <p:cNvSpPr txBox="1"/>
          <p:nvPr/>
        </p:nvSpPr>
        <p:spPr>
          <a:xfrm>
            <a:off x="10364317" y="5006658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Georgia" panose="02040502050405020303" pitchFamily="18" charset="0"/>
                <a:ea typeface="微軟正黑體" panose="020B0604030504040204" pitchFamily="34" charset="-120"/>
              </a:rPr>
              <a:t>③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5DD2C3E-737C-3FD6-1E8E-5D0C1E2221DB}"/>
              </a:ext>
            </a:extLst>
          </p:cNvPr>
          <p:cNvSpPr txBox="1"/>
          <p:nvPr/>
        </p:nvSpPr>
        <p:spPr>
          <a:xfrm>
            <a:off x="7685132" y="4706956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配對組合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1E32421-D1EF-6171-2580-C08812F1A9C1}"/>
              </a:ext>
            </a:extLst>
          </p:cNvPr>
          <p:cNvSpPr txBox="1"/>
          <p:nvPr/>
        </p:nvSpPr>
        <p:spPr>
          <a:xfrm>
            <a:off x="3360883" y="5633041"/>
            <a:ext cx="8851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 A</a:t>
            </a: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 – B</a:t>
            </a: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 – C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951770F-6792-92B5-B8C1-39A55977E4FD}"/>
              </a:ext>
            </a:extLst>
          </p:cNvPr>
          <p:cNvSpPr txBox="1"/>
          <p:nvPr/>
        </p:nvSpPr>
        <p:spPr>
          <a:xfrm>
            <a:off x="4428596" y="5633041"/>
            <a:ext cx="8851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</a:t>
            </a: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</a:t>
            </a: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8338204-3871-F023-8374-D023CE129936}"/>
              </a:ext>
            </a:extLst>
          </p:cNvPr>
          <p:cNvSpPr txBox="1"/>
          <p:nvPr/>
        </p:nvSpPr>
        <p:spPr>
          <a:xfrm>
            <a:off x="5455791" y="5633041"/>
            <a:ext cx="8739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</a:t>
            </a: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</a:t>
            </a: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9B348D5-C4E3-10A2-1BA3-7D6B89E95F14}"/>
              </a:ext>
            </a:extLst>
          </p:cNvPr>
          <p:cNvSpPr txBox="1"/>
          <p:nvPr/>
        </p:nvSpPr>
        <p:spPr>
          <a:xfrm>
            <a:off x="6736223" y="5633041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 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甲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 – 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乙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 – 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丙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A229520-499B-7418-CA83-C0CB97333899}"/>
              </a:ext>
            </a:extLst>
          </p:cNvPr>
          <p:cNvSpPr txBox="1"/>
          <p:nvPr/>
        </p:nvSpPr>
        <p:spPr>
          <a:xfrm>
            <a:off x="7859058" y="5633041"/>
            <a:ext cx="8883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甲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乙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丙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58870C7-797D-08AE-0562-DF6691CDE9FE}"/>
              </a:ext>
            </a:extLst>
          </p:cNvPr>
          <p:cNvSpPr txBox="1"/>
          <p:nvPr/>
        </p:nvSpPr>
        <p:spPr>
          <a:xfrm>
            <a:off x="8859012" y="5633041"/>
            <a:ext cx="877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甲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乙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丙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AE65C54-2B97-CC75-7AB6-4C2538A45F3B}"/>
              </a:ext>
            </a:extLst>
          </p:cNvPr>
          <p:cNvSpPr txBox="1"/>
          <p:nvPr/>
        </p:nvSpPr>
        <p:spPr>
          <a:xfrm>
            <a:off x="10179452" y="5633041"/>
            <a:ext cx="954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– 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甲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 – 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乙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 – 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丙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C567130E-584D-6709-B03D-69D4035025A9}"/>
              </a:ext>
            </a:extLst>
          </p:cNvPr>
          <p:cNvCxnSpPr/>
          <p:nvPr/>
        </p:nvCxnSpPr>
        <p:spPr>
          <a:xfrm>
            <a:off x="6502468" y="5067618"/>
            <a:ext cx="0" cy="15561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4FDF1FB8-569B-D8D9-6950-B8E3E3D79161}"/>
              </a:ext>
            </a:extLst>
          </p:cNvPr>
          <p:cNvCxnSpPr/>
          <p:nvPr/>
        </p:nvCxnSpPr>
        <p:spPr>
          <a:xfrm>
            <a:off x="9906068" y="5067618"/>
            <a:ext cx="0" cy="15561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32E39E78-08F4-C595-42B9-B9DFA9B5D9D2}"/>
              </a:ext>
            </a:extLst>
          </p:cNvPr>
          <p:cNvCxnSpPr>
            <a:cxnSpLocks/>
          </p:cNvCxnSpPr>
          <p:nvPr/>
        </p:nvCxnSpPr>
        <p:spPr>
          <a:xfrm flipH="1">
            <a:off x="3244666" y="5551761"/>
            <a:ext cx="822597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AAAB5F5-D607-74E8-93FC-8AA4C0E59716}"/>
              </a:ext>
            </a:extLst>
          </p:cNvPr>
          <p:cNvSpPr txBox="1"/>
          <p:nvPr/>
        </p:nvSpPr>
        <p:spPr>
          <a:xfrm>
            <a:off x="6736223" y="4183639"/>
            <a:ext cx="3012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n=k </a:t>
            </a:r>
            <a:r>
              <a:rPr lang="en-US" altLang="zh-TW" sz="16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→ </a:t>
            </a:r>
            <a:r>
              <a:rPr lang="zh-TW" altLang="en-US" sz="16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兩資料筆數需相同！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6122563F-F089-854A-9873-EDB6D47C4390}"/>
              </a:ext>
            </a:extLst>
          </p:cNvPr>
          <p:cNvSpPr/>
          <p:nvPr/>
        </p:nvSpPr>
        <p:spPr>
          <a:xfrm>
            <a:off x="5498592" y="3669793"/>
            <a:ext cx="1339086" cy="8168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346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46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空間計算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43171D-5AD4-F19F-92C3-C07BBECCFF86}"/>
              </a:ext>
            </a:extLst>
          </p:cNvPr>
          <p:cNvSpPr txBox="1"/>
          <p:nvPr/>
        </p:nvSpPr>
        <p:spPr>
          <a:xfrm>
            <a:off x="274320" y="1439212"/>
            <a:ext cx="6059804" cy="1610697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en-US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擷取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臺北捷運站點前五筆資料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mrt_station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taipei_mrt_station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[1:5,]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mrt_station$Zh_tw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6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</a:t>
            </a:r>
            <a:r>
              <a:rPr lang="zh-TW" altLang="zh-TW" sz="16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查看捷運站名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6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動物園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  "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木柵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    "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萬芳社區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"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萬芳醫院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"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辛亥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1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EA9D15A-E740-AD50-1DCA-41FCE0E81990}"/>
              </a:ext>
            </a:extLst>
          </p:cNvPr>
          <p:cNvSpPr txBox="1"/>
          <p:nvPr/>
        </p:nvSpPr>
        <p:spPr>
          <a:xfrm>
            <a:off x="6504677" y="136525"/>
            <a:ext cx="5478780" cy="2923877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擷取</a:t>
            </a:r>
            <a:r>
              <a:rPr lang="en-US" altLang="zh-TW" sz="16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YouBike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站點前五筆資料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ubike_station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taipei_youbike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[1:5,]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ubike_station$StatnNm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6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</a:t>
            </a:r>
            <a:r>
              <a:rPr lang="zh-TW" altLang="zh-TW" sz="16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600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YouBike</a:t>
            </a:r>
            <a:r>
              <a:rPr lang="zh-TW" altLang="zh-TW" sz="16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站名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6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"YouBike1.0_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捷運市政府站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(3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號出口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)"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[2] "YouBike1.0_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捷運國父紀念館站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(2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號出口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)"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[3] "YouBike1.0_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台北市政府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         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[4] "YouBike1.0_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市民廣場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           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[5] "YouBike1.0_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興雅國中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226AC8A-54A5-099F-AACD-E4A26A407E5E}"/>
              </a:ext>
            </a:extLst>
          </p:cNvPr>
          <p:cNvSpPr txBox="1"/>
          <p:nvPr/>
        </p:nvSpPr>
        <p:spPr>
          <a:xfrm>
            <a:off x="3218945" y="3312978"/>
            <a:ext cx="6230357" cy="332911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臺北捷運各站點間直線距離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st_distance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mrt_station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Units: [m]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  [,1]      [,2]      [,3]      [,4]      [,5]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[1,]    0.0000  643.4393 1152.8001 2164.6601 2404.7191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[2,]  643.4393    0.0000  509.9757 1522.4162 1809.3231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[3,] 1152.8001  509.9757    0.0000 1012.4590 1350.5346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[4,] 2164.6601 1522.4162 1012.4590    0.0000  687.7042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[5,] 2404.7191 1809.3231 1350.5346  687.7042    0.0000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B678641-8689-B89F-971A-03B8FB768465}"/>
              </a:ext>
            </a:extLst>
          </p:cNvPr>
          <p:cNvSpPr txBox="1"/>
          <p:nvPr/>
        </p:nvSpPr>
        <p:spPr>
          <a:xfrm>
            <a:off x="4805380" y="1439212"/>
            <a:ext cx="14525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地理資料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1</a:t>
            </a:r>
            <a:endParaRPr lang="zh-TW" altLang="en-US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51C1C6-DE4E-C75E-E87D-223CAF31102D}"/>
              </a:ext>
            </a:extLst>
          </p:cNvPr>
          <p:cNvSpPr txBox="1"/>
          <p:nvPr/>
        </p:nvSpPr>
        <p:spPr>
          <a:xfrm>
            <a:off x="10465136" y="99362"/>
            <a:ext cx="14525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地理資料 </a:t>
            </a:r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2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70BE89E-24D1-C60E-6ECB-A1D701D1AF73}"/>
              </a:ext>
            </a:extLst>
          </p:cNvPr>
          <p:cNvSpPr txBox="1"/>
          <p:nvPr/>
        </p:nvSpPr>
        <p:spPr>
          <a:xfrm>
            <a:off x="2562728" y="4958257"/>
            <a:ext cx="97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zh-TW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動物園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194C91-DAD1-D483-AE43-DADBC513AD25}"/>
              </a:ext>
            </a:extLst>
          </p:cNvPr>
          <p:cNvSpPr txBox="1"/>
          <p:nvPr/>
        </p:nvSpPr>
        <p:spPr>
          <a:xfrm>
            <a:off x="2562728" y="5296811"/>
            <a:ext cx="97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木柵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D054657-663E-2139-AEA6-5DBC093C12A7}"/>
              </a:ext>
            </a:extLst>
          </p:cNvPr>
          <p:cNvSpPr txBox="1"/>
          <p:nvPr/>
        </p:nvSpPr>
        <p:spPr>
          <a:xfrm>
            <a:off x="2400299" y="5640086"/>
            <a:ext cx="1134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萬芳社區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55113EE-1971-20AC-85E3-F0130C8EA76E}"/>
              </a:ext>
            </a:extLst>
          </p:cNvPr>
          <p:cNvSpPr txBox="1"/>
          <p:nvPr/>
        </p:nvSpPr>
        <p:spPr>
          <a:xfrm>
            <a:off x="2409955" y="5975623"/>
            <a:ext cx="1134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萬芳醫院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252F1E2-DE9F-D74F-3DEF-CA0D316B9D6D}"/>
              </a:ext>
            </a:extLst>
          </p:cNvPr>
          <p:cNvSpPr txBox="1"/>
          <p:nvPr/>
        </p:nvSpPr>
        <p:spPr>
          <a:xfrm>
            <a:off x="2400298" y="6316950"/>
            <a:ext cx="1134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辛亥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1DD06F2-CDD4-9AD2-77B0-DF8E48402690}"/>
              </a:ext>
            </a:extLst>
          </p:cNvPr>
          <p:cNvSpPr txBox="1"/>
          <p:nvPr/>
        </p:nvSpPr>
        <p:spPr>
          <a:xfrm>
            <a:off x="4658264" y="4445812"/>
            <a:ext cx="97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動物園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23F8BA7-2827-8B57-90F5-BBFD7A2848E9}"/>
              </a:ext>
            </a:extLst>
          </p:cNvPr>
          <p:cNvSpPr txBox="1"/>
          <p:nvPr/>
        </p:nvSpPr>
        <p:spPr>
          <a:xfrm>
            <a:off x="5804105" y="4445811"/>
            <a:ext cx="646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木柵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A414986-0CA0-479F-8F5A-DB2165E8A2E6}"/>
              </a:ext>
            </a:extLst>
          </p:cNvPr>
          <p:cNvSpPr txBox="1"/>
          <p:nvPr/>
        </p:nvSpPr>
        <p:spPr>
          <a:xfrm>
            <a:off x="6433183" y="4445812"/>
            <a:ext cx="1134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萬芳社區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23A0C9-EDA5-AB5B-B6D5-0831AB91DD31}"/>
              </a:ext>
            </a:extLst>
          </p:cNvPr>
          <p:cNvSpPr txBox="1"/>
          <p:nvPr/>
        </p:nvSpPr>
        <p:spPr>
          <a:xfrm>
            <a:off x="7423333" y="4445812"/>
            <a:ext cx="1134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萬芳醫院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31B5661-362C-EA12-2B8C-141DA833AFF4}"/>
              </a:ext>
            </a:extLst>
          </p:cNvPr>
          <p:cNvSpPr txBox="1"/>
          <p:nvPr/>
        </p:nvSpPr>
        <p:spPr>
          <a:xfrm>
            <a:off x="8765986" y="4445810"/>
            <a:ext cx="646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辛亥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0917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47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空間計算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28CCEB-9810-1537-A1E2-339A6B7C1F86}"/>
              </a:ext>
            </a:extLst>
          </p:cNvPr>
          <p:cNvSpPr txBox="1"/>
          <p:nvPr/>
        </p:nvSpPr>
        <p:spPr>
          <a:xfrm>
            <a:off x="3365500" y="758434"/>
            <a:ext cx="6230357" cy="36728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臺北捷運站點與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YouBike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站點間直線距離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st_distance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mrt_station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ubike_station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Units: [m]</a:t>
            </a:r>
          </a:p>
          <a:p>
            <a:pPr indent="306070" latinLnBrk="1">
              <a:spcAft>
                <a:spcPts val="1000"/>
              </a:spcAft>
            </a:pPr>
            <a:endParaRPr lang="en-US" altLang="zh-TW" sz="14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 [,1]     [,2]     [,3]     [,4]     [,5]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[1,] 4867.336 5263.475 4617.887 4534.858 4387.414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[2,] 4749.977 5021.322 4454.619 4326.176 4268.841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[3,] 4684.122 4849.006 4355.038 4190.555 4208.854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[4,] 4706.385 4645.375 4321.432 4089.292 4261.131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[5,] 4071.706 3965.509 3675.055 3429.007 3639.862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91104F6-8EC7-7924-573F-2A296B061EBC}"/>
              </a:ext>
            </a:extLst>
          </p:cNvPr>
          <p:cNvSpPr txBox="1"/>
          <p:nvPr/>
        </p:nvSpPr>
        <p:spPr>
          <a:xfrm>
            <a:off x="2791417" y="2768218"/>
            <a:ext cx="97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zh-TW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動物園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2CDBCE-376C-C5E5-C932-05736F8CCAC8}"/>
              </a:ext>
            </a:extLst>
          </p:cNvPr>
          <p:cNvSpPr txBox="1"/>
          <p:nvPr/>
        </p:nvSpPr>
        <p:spPr>
          <a:xfrm>
            <a:off x="2791417" y="3106772"/>
            <a:ext cx="97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木柵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0ED7A9-55EA-46FE-18E1-66AFF5A2E47C}"/>
              </a:ext>
            </a:extLst>
          </p:cNvPr>
          <p:cNvSpPr txBox="1"/>
          <p:nvPr/>
        </p:nvSpPr>
        <p:spPr>
          <a:xfrm>
            <a:off x="2640269" y="3450047"/>
            <a:ext cx="1134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萬芳社區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8671C9-93CB-7C84-8792-B6F27CE8E515}"/>
              </a:ext>
            </a:extLst>
          </p:cNvPr>
          <p:cNvSpPr txBox="1"/>
          <p:nvPr/>
        </p:nvSpPr>
        <p:spPr>
          <a:xfrm>
            <a:off x="2640269" y="3783636"/>
            <a:ext cx="1142060" cy="309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萬芳醫院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349A882-503E-2AA8-95A4-C32847B6EC33}"/>
              </a:ext>
            </a:extLst>
          </p:cNvPr>
          <p:cNvSpPr txBox="1"/>
          <p:nvPr/>
        </p:nvSpPr>
        <p:spPr>
          <a:xfrm>
            <a:off x="2658733" y="4126911"/>
            <a:ext cx="1134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kern="100" dirty="0">
                <a:solidFill>
                  <a:srgbClr val="002060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辛亥</a:t>
            </a:r>
            <a:endParaRPr lang="zh-TW" altLang="en-US" sz="14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2EAD4A2-7C0E-67A0-7B40-EC76D3DE9E40}"/>
              </a:ext>
            </a:extLst>
          </p:cNvPr>
          <p:cNvSpPr txBox="1"/>
          <p:nvPr/>
        </p:nvSpPr>
        <p:spPr>
          <a:xfrm>
            <a:off x="4071037" y="1950384"/>
            <a:ext cx="1433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捷運市政府站</a:t>
            </a:r>
            <a:br>
              <a:rPr lang="en-US" altLang="zh-TW" sz="14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14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(3</a:t>
            </a:r>
            <a:r>
              <a:rPr lang="zh-TW" altLang="en-US" sz="14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號出口</a:t>
            </a:r>
            <a:r>
              <a:rPr lang="en-US" altLang="zh-TW" sz="14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5B6A0CB-334B-3A2F-7C57-C51A2EC28B61}"/>
              </a:ext>
            </a:extLst>
          </p:cNvPr>
          <p:cNvSpPr txBox="1"/>
          <p:nvPr/>
        </p:nvSpPr>
        <p:spPr>
          <a:xfrm>
            <a:off x="5243861" y="1950384"/>
            <a:ext cx="16398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捷運國父紀念館站</a:t>
            </a:r>
            <a:r>
              <a:rPr lang="en-US" altLang="zh-TW" sz="14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(2</a:t>
            </a:r>
            <a:r>
              <a:rPr lang="zh-TW" altLang="en-US" sz="14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號出口</a:t>
            </a:r>
            <a:r>
              <a:rPr lang="en-US" altLang="zh-TW" sz="14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B19332E-70FA-855D-C836-C6E7957EABCF}"/>
              </a:ext>
            </a:extLst>
          </p:cNvPr>
          <p:cNvSpPr txBox="1"/>
          <p:nvPr/>
        </p:nvSpPr>
        <p:spPr>
          <a:xfrm>
            <a:off x="6671105" y="1950384"/>
            <a:ext cx="919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台北</a:t>
            </a:r>
            <a:br>
              <a:rPr lang="en-US" altLang="zh-TW" sz="14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14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市政府</a:t>
            </a:r>
            <a:endParaRPr lang="zh-TW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512B8C2-E613-67E0-B6DC-8EE54BF23C95}"/>
              </a:ext>
            </a:extLst>
          </p:cNvPr>
          <p:cNvSpPr txBox="1"/>
          <p:nvPr/>
        </p:nvSpPr>
        <p:spPr>
          <a:xfrm>
            <a:off x="7358822" y="1950384"/>
            <a:ext cx="919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市民</a:t>
            </a:r>
            <a:br>
              <a:rPr lang="en-US" altLang="zh-TW" sz="14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14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廣場</a:t>
            </a:r>
            <a:endParaRPr lang="zh-TW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75F3635-EB07-AE8A-95B8-D3D296CD1937}"/>
              </a:ext>
            </a:extLst>
          </p:cNvPr>
          <p:cNvSpPr txBox="1"/>
          <p:nvPr/>
        </p:nvSpPr>
        <p:spPr>
          <a:xfrm>
            <a:off x="8232535" y="1950384"/>
            <a:ext cx="919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興雅</a:t>
            </a:r>
            <a:endParaRPr lang="en-US" altLang="zh-TW" sz="1400" kern="100" dirty="0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14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國中</a:t>
            </a:r>
            <a:endParaRPr lang="zh-TW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F9BBA54-DCCC-6D30-3CCE-65AF3E8DC477}"/>
              </a:ext>
            </a:extLst>
          </p:cNvPr>
          <p:cNvSpPr txBox="1"/>
          <p:nvPr/>
        </p:nvSpPr>
        <p:spPr>
          <a:xfrm>
            <a:off x="2798060" y="4767498"/>
            <a:ext cx="7365235" cy="167225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臺北捷運站點與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YouBike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站點間直線距離（逐欄配對）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st_distance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mrt_station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ubike_station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by_element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=T)</a:t>
            </a: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Units: [m]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4867.336 5021.322 4355.038 4089.292 3639.862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9F6ECEB-E3CB-1BF2-0B86-334CA3577570}"/>
              </a:ext>
            </a:extLst>
          </p:cNvPr>
          <p:cNvCxnSpPr>
            <a:cxnSpLocks/>
          </p:cNvCxnSpPr>
          <p:nvPr/>
        </p:nvCxnSpPr>
        <p:spPr>
          <a:xfrm>
            <a:off x="4518277" y="2806414"/>
            <a:ext cx="4424555" cy="1577983"/>
          </a:xfrm>
          <a:prstGeom prst="line">
            <a:avLst/>
          </a:prstGeom>
          <a:ln w="215900">
            <a:solidFill>
              <a:schemeClr val="accent1"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6972C281-70D3-8047-F496-E4A9EAB04035}"/>
              </a:ext>
            </a:extLst>
          </p:cNvPr>
          <p:cNvCxnSpPr>
            <a:cxnSpLocks/>
          </p:cNvCxnSpPr>
          <p:nvPr/>
        </p:nvCxnSpPr>
        <p:spPr>
          <a:xfrm>
            <a:off x="8942832" y="4384397"/>
            <a:ext cx="1353312" cy="492403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375A6615-389F-70F2-26D1-CAB9FACE0561}"/>
              </a:ext>
            </a:extLst>
          </p:cNvPr>
          <p:cNvCxnSpPr>
            <a:cxnSpLocks/>
          </p:cNvCxnSpPr>
          <p:nvPr/>
        </p:nvCxnSpPr>
        <p:spPr>
          <a:xfrm flipH="1" flipV="1">
            <a:off x="10296144" y="4872399"/>
            <a:ext cx="6480" cy="1370834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7A4BD55-9E85-A98A-E103-683517F7843C}"/>
              </a:ext>
            </a:extLst>
          </p:cNvPr>
          <p:cNvCxnSpPr>
            <a:cxnSpLocks/>
          </p:cNvCxnSpPr>
          <p:nvPr/>
        </p:nvCxnSpPr>
        <p:spPr>
          <a:xfrm>
            <a:off x="9010650" y="6243233"/>
            <a:ext cx="1289694" cy="0"/>
          </a:xfrm>
          <a:prstGeom prst="line">
            <a:avLst/>
          </a:prstGeom>
          <a:ln w="19050">
            <a:solidFill>
              <a:srgbClr val="00206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237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48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鄰近分析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9608DC-801B-C5E4-85C1-790B3C1EA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18" y="1235761"/>
            <a:ext cx="5461808" cy="372326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FDA2C20-1E7B-C802-3DCC-2F9C30D8AA1E}"/>
              </a:ext>
            </a:extLst>
          </p:cNvPr>
          <p:cNvSpPr txBox="1"/>
          <p:nvPr/>
        </p:nvSpPr>
        <p:spPr>
          <a:xfrm>
            <a:off x="6013925" y="2049454"/>
            <a:ext cx="4758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每一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分析對象</a:t>
            </a:r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最近的</a:t>
            </a:r>
            <a:r>
              <a:rPr lang="zh-TW" altLang="en-US" sz="2400" b="1" dirty="0">
                <a:solidFill>
                  <a:srgbClr val="0070C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鄰近對象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652AEB5-2D6D-6A74-3B1A-C53138516390}"/>
              </a:ext>
            </a:extLst>
          </p:cNvPr>
          <p:cNvSpPr txBox="1"/>
          <p:nvPr/>
        </p:nvSpPr>
        <p:spPr>
          <a:xfrm>
            <a:off x="6284611" y="2688641"/>
            <a:ext cx="910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e.g.,</a:t>
            </a:r>
            <a:endParaRPr lang="zh-TW" altLang="en-US" sz="2400" b="1" dirty="0">
              <a:solidFill>
                <a:srgbClr val="0070C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688FF62-6A24-F759-1D7F-DD03AC06EF3F}"/>
              </a:ext>
            </a:extLst>
          </p:cNvPr>
          <p:cNvSpPr txBox="1"/>
          <p:nvPr/>
        </p:nvSpPr>
        <p:spPr>
          <a:xfrm>
            <a:off x="6288597" y="3202961"/>
            <a:ext cx="54618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分析對象 </a:t>
            </a: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 </a:t>
            </a:r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最近的鄰近對象為 </a:t>
            </a:r>
            <a:r>
              <a:rPr lang="zh-TW" altLang="en-US" sz="2000" b="1" dirty="0">
                <a:solidFill>
                  <a:srgbClr val="0070C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鄰近對象 </a:t>
            </a:r>
            <a:r>
              <a:rPr lang="en-US" altLang="zh-TW" sz="2000" b="1" dirty="0">
                <a:solidFill>
                  <a:srgbClr val="0070C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</a:t>
            </a:r>
            <a:endParaRPr lang="zh-TW" altLang="en-US" sz="20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8F91C8E-60EC-8A0E-EABB-18D2466BA2DD}"/>
              </a:ext>
            </a:extLst>
          </p:cNvPr>
          <p:cNvSpPr txBox="1"/>
          <p:nvPr/>
        </p:nvSpPr>
        <p:spPr>
          <a:xfrm>
            <a:off x="6288597" y="3650576"/>
            <a:ext cx="54618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分析對象 </a:t>
            </a: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5 </a:t>
            </a:r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最近的鄰近對象為 </a:t>
            </a:r>
            <a:r>
              <a:rPr lang="zh-TW" altLang="en-US" sz="2000" b="1" dirty="0">
                <a:solidFill>
                  <a:srgbClr val="0070C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鄰近對象 </a:t>
            </a:r>
            <a:r>
              <a:rPr lang="en-US" altLang="zh-TW" sz="2000" b="1" dirty="0">
                <a:solidFill>
                  <a:srgbClr val="0070C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</a:t>
            </a:r>
            <a:endParaRPr lang="zh-TW" altLang="en-US" sz="20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54949F3-4E54-AB60-D63E-B528958B6D32}"/>
              </a:ext>
            </a:extLst>
          </p:cNvPr>
          <p:cNvSpPr txBox="1"/>
          <p:nvPr/>
        </p:nvSpPr>
        <p:spPr>
          <a:xfrm>
            <a:off x="2505963" y="5194360"/>
            <a:ext cx="7557295" cy="52322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sz="2800" i="0" dirty="0" err="1"/>
              <a:t>st_nearest_feature</a:t>
            </a:r>
            <a:r>
              <a:rPr lang="en-US" altLang="zh-TW" sz="2800" i="0" dirty="0"/>
              <a:t>(</a:t>
            </a:r>
            <a:r>
              <a:rPr lang="zh-TW" altLang="en-US" sz="2800" i="0" dirty="0">
                <a:solidFill>
                  <a:srgbClr val="548235"/>
                </a:solidFill>
              </a:rPr>
              <a:t>分析對象</a:t>
            </a:r>
            <a:r>
              <a:rPr lang="en-US" altLang="zh-TW" sz="2800" i="0" dirty="0"/>
              <a:t>, </a:t>
            </a:r>
            <a:r>
              <a:rPr lang="zh-TW" altLang="en-US" sz="2800" i="0" dirty="0">
                <a:solidFill>
                  <a:srgbClr val="0070C0"/>
                </a:solidFill>
              </a:rPr>
              <a:t>鄰近對象</a:t>
            </a:r>
            <a:r>
              <a:rPr lang="en-US" altLang="zh-TW" sz="2800" i="0" dirty="0"/>
              <a:t>)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5AF5A00-19A6-3A18-E028-885DF21B71F2}"/>
              </a:ext>
            </a:extLst>
          </p:cNvPr>
          <p:cNvSpPr txBox="1"/>
          <p:nvPr/>
        </p:nvSpPr>
        <p:spPr>
          <a:xfrm>
            <a:off x="3248306" y="5962437"/>
            <a:ext cx="6277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回傳各</a:t>
            </a:r>
            <a:r>
              <a:rPr lang="zh-TW" altLang="en-US" sz="2200" dirty="0">
                <a:solidFill>
                  <a:srgbClr val="548235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分析對象</a:t>
            </a:r>
            <a:r>
              <a:rPr lang="zh-TW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最接近之</a:t>
            </a:r>
            <a:r>
              <a:rPr lang="zh-TW" altLang="en-US" sz="2200" dirty="0">
                <a:solidFill>
                  <a:srgbClr val="0070C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鄰近對象</a:t>
            </a:r>
            <a:r>
              <a:rPr lang="zh-TW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的</a:t>
            </a:r>
            <a:r>
              <a:rPr lang="zh-TW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「索引值」</a:t>
            </a:r>
          </a:p>
        </p:txBody>
      </p:sp>
    </p:spTree>
    <p:extLst>
      <p:ext uri="{BB962C8B-B14F-4D97-AF65-F5344CB8AC3E}">
        <p14:creationId xmlns:p14="http://schemas.microsoft.com/office/powerpoint/2010/main" val="3811825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49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鄰近分析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F9F2A79-CD32-E82A-E691-AB421E16875D}"/>
              </a:ext>
            </a:extLst>
          </p:cNvPr>
          <p:cNvSpPr txBox="1"/>
          <p:nvPr/>
        </p:nvSpPr>
        <p:spPr>
          <a:xfrm>
            <a:off x="1080770" y="1139434"/>
            <a:ext cx="10030460" cy="129779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擷取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YouBike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場站最接近捷運站之索引值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ubike_nearest_mrt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st_nearest_feature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b="1" kern="100" dirty="0" err="1">
                <a:solidFill>
                  <a:srgbClr val="548235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taipei_youbike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b="1" kern="1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taipei_mrt_station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116 115 116  26  25  26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14A6B6-EA74-F676-E5F3-DE849823942F}"/>
              </a:ext>
            </a:extLst>
          </p:cNvPr>
          <p:cNvSpPr txBox="1"/>
          <p:nvPr/>
        </p:nvSpPr>
        <p:spPr>
          <a:xfrm>
            <a:off x="6168255" y="1161813"/>
            <a:ext cx="1973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分析對象</a:t>
            </a:r>
            <a:endParaRPr lang="zh-TW" altLang="en-US" sz="2400" b="1" dirty="0">
              <a:solidFill>
                <a:srgbClr val="0070C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3E3B8E-1D89-0022-A7C8-D85022AB561B}"/>
              </a:ext>
            </a:extLst>
          </p:cNvPr>
          <p:cNvSpPr txBox="1"/>
          <p:nvPr/>
        </p:nvSpPr>
        <p:spPr>
          <a:xfrm>
            <a:off x="8509973" y="1161812"/>
            <a:ext cx="1848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鄰近對象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C0E652-4D8F-E7B9-059D-C7DB95239D8A}"/>
              </a:ext>
            </a:extLst>
          </p:cNvPr>
          <p:cNvSpPr/>
          <p:nvPr/>
        </p:nvSpPr>
        <p:spPr>
          <a:xfrm>
            <a:off x="2194560" y="2118360"/>
            <a:ext cx="457200" cy="3188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4834A95-E3BB-319C-86E9-35373A8FB4F5}"/>
              </a:ext>
            </a:extLst>
          </p:cNvPr>
          <p:cNvCxnSpPr>
            <a:cxnSpLocks/>
          </p:cNvCxnSpPr>
          <p:nvPr/>
        </p:nvCxnSpPr>
        <p:spPr>
          <a:xfrm>
            <a:off x="2411730" y="2781300"/>
            <a:ext cx="5524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889E6FC-A4B4-439F-2255-18C45531BC36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423160" y="2437225"/>
            <a:ext cx="0" cy="34788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2DD38D3-F303-DF48-AEB6-39CB2DA1534C}"/>
              </a:ext>
            </a:extLst>
          </p:cNvPr>
          <p:cNvSpPr txBox="1"/>
          <p:nvPr/>
        </p:nvSpPr>
        <p:spPr>
          <a:xfrm>
            <a:off x="2975611" y="2565856"/>
            <a:ext cx="66446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第 </a:t>
            </a:r>
            <a:r>
              <a:rPr lang="en-US" altLang="zh-TW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</a:t>
            </a:r>
            <a:r>
              <a:rPr lang="zh-TW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筆</a:t>
            </a:r>
            <a:r>
              <a:rPr lang="zh-TW" altLang="en-US" sz="2200" dirty="0">
                <a:solidFill>
                  <a:srgbClr val="548235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分析對象</a:t>
            </a:r>
            <a:r>
              <a:rPr lang="zh-TW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最接近之</a:t>
            </a:r>
            <a:r>
              <a:rPr lang="zh-TW" altLang="en-US" sz="2200" dirty="0">
                <a:solidFill>
                  <a:srgbClr val="0070C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鄰近對象</a:t>
            </a:r>
            <a:r>
              <a:rPr lang="zh-TW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為其第 </a:t>
            </a:r>
            <a:r>
              <a:rPr lang="en-US" altLang="zh-TW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116</a:t>
            </a:r>
            <a:r>
              <a:rPr lang="zh-TW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筆資料</a:t>
            </a:r>
            <a:endParaRPr lang="zh-TW" altLang="en-US" sz="2200" b="1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15F024A-43F2-8446-9BE4-F42336544701}"/>
              </a:ext>
            </a:extLst>
          </p:cNvPr>
          <p:cNvSpPr txBox="1"/>
          <p:nvPr/>
        </p:nvSpPr>
        <p:spPr>
          <a:xfrm>
            <a:off x="677545" y="3519678"/>
            <a:ext cx="10836910" cy="262123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依照索引值擷取相對應的捷運站代碼及名稱，並去除空間資料</a:t>
            </a:r>
            <a:endParaRPr lang="en-US" altLang="zh-TW" sz="1800" b="1" i="1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3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nearest_mrt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taipei_mrt_station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ubike_nearest_mrt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c("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StationID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Zh_tw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")]%&gt;%</a:t>
            </a:r>
            <a:endParaRPr lang="en-US" altLang="zh-TW" sz="18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		</a:t>
            </a:r>
            <a:r>
              <a:rPr lang="en-US" altLang="zh-TW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st_drop_geometry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en-US" altLang="zh-TW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合併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taipei_youbike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nearest_mrt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兩資料，並去除空間資料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3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ubike_nearest_mrt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cbind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taipei_youbike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[, c("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SttnUID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StatnNm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")],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nearest_mrt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)%&gt;%</a:t>
            </a:r>
            <a:endParaRPr lang="en-US" altLang="zh-TW" sz="18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	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st_drop_geometry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0FE12AAB-71EA-4F2C-D12E-508CFEF03C28}"/>
              </a:ext>
            </a:extLst>
          </p:cNvPr>
          <p:cNvCxnSpPr>
            <a:cxnSpLocks/>
          </p:cNvCxnSpPr>
          <p:nvPr/>
        </p:nvCxnSpPr>
        <p:spPr>
          <a:xfrm>
            <a:off x="5988366" y="4267200"/>
            <a:ext cx="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FA347C98-092A-30C0-8AD7-CCADAA001B0F}"/>
              </a:ext>
            </a:extLst>
          </p:cNvPr>
          <p:cNvCxnSpPr/>
          <p:nvPr/>
        </p:nvCxnSpPr>
        <p:spPr>
          <a:xfrm>
            <a:off x="4926330" y="4267200"/>
            <a:ext cx="21050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81499DC-0CAC-B702-7C62-3E2604B2FBCF}"/>
              </a:ext>
            </a:extLst>
          </p:cNvPr>
          <p:cNvSpPr txBox="1"/>
          <p:nvPr/>
        </p:nvSpPr>
        <p:spPr>
          <a:xfrm>
            <a:off x="4811551" y="4495800"/>
            <a:ext cx="23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索引值 </a:t>
            </a:r>
            <a:r>
              <a:rPr lang="en-US" altLang="zh-TW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選取的橫列</a:t>
            </a:r>
            <a:r>
              <a:rPr lang="en-US" altLang="zh-TW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)</a:t>
            </a:r>
            <a:endParaRPr lang="zh-TW" altLang="en-US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34048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98B828F-228D-4CF5-BC71-081B4AA182DD}"/>
              </a:ext>
            </a:extLst>
          </p:cNvPr>
          <p:cNvSpPr txBox="1"/>
          <p:nvPr/>
        </p:nvSpPr>
        <p:spPr>
          <a:xfrm>
            <a:off x="0" y="263531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空間資料合併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21658EC-AFE3-C714-D9FF-54A84CB28284}"/>
              </a:ext>
            </a:extLst>
          </p:cNvPr>
          <p:cNvSpPr txBox="1"/>
          <p:nvPr/>
        </p:nvSpPr>
        <p:spPr>
          <a:xfrm>
            <a:off x="1606180" y="1909357"/>
            <a:ext cx="9254859" cy="12413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left_join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合併兩地理資料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left_join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</a:t>
            </a:r>
            <a:r>
              <a:rPr lang="zh-TW" altLang="zh-TW" sz="18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錯誤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y should not have class sf; for spatial joins, use </a:t>
            </a:r>
            <a:r>
              <a:rPr lang="en-US" altLang="zh-TW" sz="1800" b="1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st_join</a:t>
            </a:r>
            <a:endParaRPr lang="zh-TW" altLang="zh-TW" sz="2400" kern="100" dirty="0">
              <a:solidFill>
                <a:srgbClr val="FF000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CF2A620-16E0-DE49-8029-BC61FF2F8FA4}"/>
              </a:ext>
            </a:extLst>
          </p:cNvPr>
          <p:cNvSpPr txBox="1"/>
          <p:nvPr/>
        </p:nvSpPr>
        <p:spPr>
          <a:xfrm>
            <a:off x="357318" y="1185897"/>
            <a:ext cx="3714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試試看 </a:t>
            </a:r>
            <a:r>
              <a:rPr lang="en-US" altLang="zh-TW" sz="2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left_join</a:t>
            </a:r>
            <a:r>
              <a:rPr lang="en-US" altLang="zh-TW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()…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28FA21-BE94-3EA5-D905-E34E9E09A51A}"/>
              </a:ext>
            </a:extLst>
          </p:cNvPr>
          <p:cNvSpPr txBox="1"/>
          <p:nvPr/>
        </p:nvSpPr>
        <p:spPr>
          <a:xfrm>
            <a:off x="2796973" y="4396087"/>
            <a:ext cx="6182360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20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st_join</a:t>
            </a: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1, </a:t>
            </a:r>
            <a:r>
              <a:rPr lang="zh-TW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2, join=, left=)</a:t>
            </a:r>
            <a:endParaRPr lang="zh-TW" altLang="zh-TW" sz="2400" b="1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B832AF0-1A26-1B54-B6B0-12571F2039FC}"/>
              </a:ext>
            </a:extLst>
          </p:cNvPr>
          <p:cNvSpPr txBox="1"/>
          <p:nvPr/>
        </p:nvSpPr>
        <p:spPr>
          <a:xfrm>
            <a:off x="3795272" y="3258394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無法將兩資料進行空間合併！</a:t>
            </a:r>
            <a:endParaRPr lang="en-US" altLang="zh-TW" sz="2400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9943433-548C-D1BA-7B29-433F8C05A305}"/>
              </a:ext>
            </a:extLst>
          </p:cNvPr>
          <p:cNvCxnSpPr/>
          <p:nvPr/>
        </p:nvCxnSpPr>
        <p:spPr>
          <a:xfrm>
            <a:off x="4794820" y="4796197"/>
            <a:ext cx="0" cy="37592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D91FCE-6800-99A7-6B17-FF3E42B02C02}"/>
              </a:ext>
            </a:extLst>
          </p:cNvPr>
          <p:cNvSpPr txBox="1"/>
          <p:nvPr/>
        </p:nvSpPr>
        <p:spPr>
          <a:xfrm>
            <a:off x="2389065" y="522885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保留完整地理資料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3064C9B-83E9-FE87-9D2C-BAAB4E2FCC08}"/>
              </a:ext>
            </a:extLst>
          </p:cNvPr>
          <p:cNvSpPr txBox="1"/>
          <p:nvPr/>
        </p:nvSpPr>
        <p:spPr>
          <a:xfrm>
            <a:off x="5064058" y="522550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僅保留屬性資料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40667F6-FA69-9A6E-AFFE-160BF8C67ABE}"/>
              </a:ext>
            </a:extLst>
          </p:cNvPr>
          <p:cNvCxnSpPr/>
          <p:nvPr/>
        </p:nvCxnSpPr>
        <p:spPr>
          <a:xfrm>
            <a:off x="6233609" y="4796197"/>
            <a:ext cx="0" cy="37592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EBE6E93-A608-1D67-C421-FA537E5852BF}"/>
              </a:ext>
            </a:extLst>
          </p:cNvPr>
          <p:cNvSpPr txBox="1"/>
          <p:nvPr/>
        </p:nvSpPr>
        <p:spPr>
          <a:xfrm>
            <a:off x="7642898" y="5849695"/>
            <a:ext cx="2743200" cy="369332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st_intersects</a:t>
            </a:r>
            <a:r>
              <a:rPr lang="zh-TW" altLang="en-US" sz="1800" spc="15" dirty="0">
                <a:solidFill>
                  <a:srgbClr val="333333"/>
                </a:solidFill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（預設）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99A8C39-662D-96C5-3E75-CBD54DAB1E49}"/>
              </a:ext>
            </a:extLst>
          </p:cNvPr>
          <p:cNvCxnSpPr>
            <a:cxnSpLocks/>
          </p:cNvCxnSpPr>
          <p:nvPr/>
        </p:nvCxnSpPr>
        <p:spPr>
          <a:xfrm>
            <a:off x="7850403" y="4796197"/>
            <a:ext cx="0" cy="10534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BBBE99A-ADBB-0132-5A48-47FFBB99C74F}"/>
              </a:ext>
            </a:extLst>
          </p:cNvPr>
          <p:cNvSpPr txBox="1"/>
          <p:nvPr/>
        </p:nvSpPr>
        <p:spPr>
          <a:xfrm>
            <a:off x="7370262" y="6225137"/>
            <a:ext cx="3218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以</a:t>
            </a:r>
            <a:r>
              <a:rPr lang="zh-TW" altLang="zh-TW" sz="18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「交集」方式配對地理資料</a:t>
            </a:r>
            <a:endParaRPr lang="zh-TW" altLang="en-US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F7F10DB-2737-AE37-058A-BFA89570BBCF}"/>
              </a:ext>
            </a:extLst>
          </p:cNvPr>
          <p:cNvSpPr txBox="1"/>
          <p:nvPr/>
        </p:nvSpPr>
        <p:spPr>
          <a:xfrm>
            <a:off x="8695285" y="5040839"/>
            <a:ext cx="1522334" cy="369332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TRUE</a:t>
            </a:r>
            <a:r>
              <a:rPr lang="zh-TW" altLang="en-US" sz="18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（預設）</a:t>
            </a:r>
            <a:endParaRPr lang="zh-TW" altLang="en-US" dirty="0"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D99616E-9507-2A70-A50E-38250276A652}"/>
              </a:ext>
            </a:extLst>
          </p:cNvPr>
          <p:cNvCxnSpPr>
            <a:cxnSpLocks/>
          </p:cNvCxnSpPr>
          <p:nvPr/>
        </p:nvCxnSpPr>
        <p:spPr>
          <a:xfrm>
            <a:off x="8821364" y="4796197"/>
            <a:ext cx="0" cy="25500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B982ED8-CD13-5E39-25D0-E4A2E9887277}"/>
              </a:ext>
            </a:extLst>
          </p:cNvPr>
          <p:cNvSpPr txBox="1"/>
          <p:nvPr/>
        </p:nvSpPr>
        <p:spPr>
          <a:xfrm>
            <a:off x="8174756" y="5358145"/>
            <a:ext cx="2563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JOIN</a:t>
            </a:r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方式為 </a:t>
            </a:r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left join</a:t>
            </a:r>
            <a:endParaRPr lang="zh-TW" altLang="en-US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244CC8B-7B83-534A-3863-301B0CE13977}"/>
              </a:ext>
            </a:extLst>
          </p:cNvPr>
          <p:cNvSpPr txBox="1"/>
          <p:nvPr/>
        </p:nvSpPr>
        <p:spPr>
          <a:xfrm>
            <a:off x="357318" y="3847013"/>
            <a:ext cx="3320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應使用 </a:t>
            </a:r>
            <a:r>
              <a:rPr lang="en-US" altLang="zh-TW" sz="2800" b="1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</a:t>
            </a:r>
            <a:r>
              <a:rPr lang="en-US" altLang="zh-TW" sz="2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t_join</a:t>
            </a:r>
            <a:r>
              <a:rPr lang="en-US" altLang="zh-TW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()…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4429D9E-53FF-9558-D50A-92EE7F717233}"/>
              </a:ext>
            </a:extLst>
          </p:cNvPr>
          <p:cNvCxnSpPr>
            <a:cxnSpLocks/>
          </p:cNvCxnSpPr>
          <p:nvPr/>
        </p:nvCxnSpPr>
        <p:spPr>
          <a:xfrm flipH="1">
            <a:off x="4233359" y="1450057"/>
            <a:ext cx="30550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0CF9924-FE37-52E0-4F75-7FDF745C93B0}"/>
              </a:ext>
            </a:extLst>
          </p:cNvPr>
          <p:cNvSpPr txBox="1"/>
          <p:nvPr/>
        </p:nvSpPr>
        <p:spPr>
          <a:xfrm>
            <a:off x="4652210" y="1283831"/>
            <a:ext cx="543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用以合併地理資料與純屬性資料（單元二 </a:t>
            </a:r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p.47~51</a:t>
            </a:r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689928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50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鄰近分析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161CD88-F8D1-A8DA-FAA4-65185439E9D4}"/>
              </a:ext>
            </a:extLst>
          </p:cNvPr>
          <p:cNvSpPr txBox="1"/>
          <p:nvPr/>
        </p:nvSpPr>
        <p:spPr>
          <a:xfrm>
            <a:off x="1477010" y="1858962"/>
            <a:ext cx="9237980" cy="360611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ubike_nearest_mrt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前六筆資料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ubike_nearest_mrt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SttnUID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     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StatnNm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StationID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Zh_tw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TPE0001       YouBike1.0_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捷運市政府站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(3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號出口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       BL18     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市政府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TPE0002   YouBike1.0_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捷運國父紀念館站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(2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號出口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       BL17  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國父紀念館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TPE0003                 YouBike1.0_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台北市政府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BL18      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市政府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TPE0004                   YouBike1.0_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市民廣場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R03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台北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101/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世貿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TPE0005                   YouBike1.0_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興雅國中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R02        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象山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TPE0006               YouBike1.0_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臺北南山廣場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R03 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台北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101/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世貿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935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51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凸包</a:t>
            </a:r>
          </a:p>
        </p:txBody>
      </p:sp>
      <p:pic>
        <p:nvPicPr>
          <p:cNvPr id="135" name="圖片 134">
            <a:extLst>
              <a:ext uri="{FF2B5EF4-FFF2-40B4-BE49-F238E27FC236}">
                <a16:creationId xmlns:a16="http://schemas.microsoft.com/office/drawing/2014/main" id="{A3D1F18B-99DD-A9D9-0CE9-11F81B50F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089"/>
          <a:stretch/>
        </p:blipFill>
        <p:spPr>
          <a:xfrm>
            <a:off x="1399732" y="0"/>
            <a:ext cx="5095304" cy="2277112"/>
          </a:xfrm>
          <a:prstGeom prst="rect">
            <a:avLst/>
          </a:prstGeom>
        </p:spPr>
      </p:pic>
      <p:pic>
        <p:nvPicPr>
          <p:cNvPr id="221" name="圖片 220">
            <a:extLst>
              <a:ext uri="{FF2B5EF4-FFF2-40B4-BE49-F238E27FC236}">
                <a16:creationId xmlns:a16="http://schemas.microsoft.com/office/drawing/2014/main" id="{3D1B6AAC-853B-7AC0-D8A3-4F12AF036B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91"/>
          <a:stretch/>
        </p:blipFill>
        <p:spPr>
          <a:xfrm>
            <a:off x="1370992" y="4553990"/>
            <a:ext cx="5050442" cy="2329919"/>
          </a:xfrm>
          <a:prstGeom prst="rect">
            <a:avLst/>
          </a:prstGeom>
        </p:spPr>
      </p:pic>
      <p:sp>
        <p:nvSpPr>
          <p:cNvPr id="223" name="文字方塊 222">
            <a:extLst>
              <a:ext uri="{FF2B5EF4-FFF2-40B4-BE49-F238E27FC236}">
                <a16:creationId xmlns:a16="http://schemas.microsoft.com/office/drawing/2014/main" id="{448722A1-07E0-24AE-2668-F576EC61A13B}"/>
              </a:ext>
            </a:extLst>
          </p:cNvPr>
          <p:cNvSpPr txBox="1"/>
          <p:nvPr/>
        </p:nvSpPr>
        <p:spPr>
          <a:xfrm>
            <a:off x="7167418" y="5488116"/>
            <a:ext cx="4030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hlinkClick r:id="rId5"/>
              </a:rPr>
              <a:t>Graham's Scan</a:t>
            </a:r>
            <a:r>
              <a:rPr lang="en-US" altLang="zh-TW" sz="24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 </a:t>
            </a:r>
            <a:r>
              <a:rPr lang="zh-TW" altLang="zh-TW" sz="24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演算法</a:t>
            </a:r>
            <a:endParaRPr lang="zh-TW" altLang="en-US" sz="24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pic>
        <p:nvPicPr>
          <p:cNvPr id="224" name="圖片 223">
            <a:extLst>
              <a:ext uri="{FF2B5EF4-FFF2-40B4-BE49-F238E27FC236}">
                <a16:creationId xmlns:a16="http://schemas.microsoft.com/office/drawing/2014/main" id="{C1D4544E-095B-41F2-D0F1-B31214AB0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74" b="34126"/>
          <a:stretch/>
        </p:blipFill>
        <p:spPr>
          <a:xfrm>
            <a:off x="6657687" y="0"/>
            <a:ext cx="5050442" cy="2180799"/>
          </a:xfrm>
          <a:prstGeom prst="rect">
            <a:avLst/>
          </a:prstGeom>
        </p:spPr>
      </p:pic>
      <p:pic>
        <p:nvPicPr>
          <p:cNvPr id="225" name="圖片 224">
            <a:extLst>
              <a:ext uri="{FF2B5EF4-FFF2-40B4-BE49-F238E27FC236}">
                <a16:creationId xmlns:a16="http://schemas.microsoft.com/office/drawing/2014/main" id="{B6FFC1F0-86AE-D433-5799-482161B41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796"/>
          <a:stretch/>
        </p:blipFill>
        <p:spPr>
          <a:xfrm>
            <a:off x="1370992" y="2281466"/>
            <a:ext cx="5050442" cy="2277112"/>
          </a:xfrm>
          <a:prstGeom prst="rect">
            <a:avLst/>
          </a:prstGeom>
        </p:spPr>
      </p:pic>
      <p:pic>
        <p:nvPicPr>
          <p:cNvPr id="226" name="圖片 225">
            <a:extLst>
              <a:ext uri="{FF2B5EF4-FFF2-40B4-BE49-F238E27FC236}">
                <a16:creationId xmlns:a16="http://schemas.microsoft.com/office/drawing/2014/main" id="{B5D5C413-5535-6207-C7CE-47F80A193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544"/>
          <a:stretch/>
        </p:blipFill>
        <p:spPr>
          <a:xfrm>
            <a:off x="6657687" y="2293041"/>
            <a:ext cx="5050442" cy="2436340"/>
          </a:xfrm>
          <a:prstGeom prst="rect">
            <a:avLst/>
          </a:prstGeom>
        </p:spPr>
      </p:pic>
      <p:cxnSp>
        <p:nvCxnSpPr>
          <p:cNvPr id="230" name="直線接點 229">
            <a:extLst>
              <a:ext uri="{FF2B5EF4-FFF2-40B4-BE49-F238E27FC236}">
                <a16:creationId xmlns:a16="http://schemas.microsoft.com/office/drawing/2014/main" id="{6A0EB742-1310-B050-A194-8B0E2D7D9CAE}"/>
              </a:ext>
            </a:extLst>
          </p:cNvPr>
          <p:cNvCxnSpPr>
            <a:cxnSpLocks/>
          </p:cNvCxnSpPr>
          <p:nvPr/>
        </p:nvCxnSpPr>
        <p:spPr>
          <a:xfrm flipH="1">
            <a:off x="1370992" y="2233913"/>
            <a:ext cx="1029069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線接點 231">
            <a:extLst>
              <a:ext uri="{FF2B5EF4-FFF2-40B4-BE49-F238E27FC236}">
                <a16:creationId xmlns:a16="http://schemas.microsoft.com/office/drawing/2014/main" id="{9ED43CED-0899-3BC7-5110-2B189556CC2E}"/>
              </a:ext>
            </a:extLst>
          </p:cNvPr>
          <p:cNvCxnSpPr>
            <a:cxnSpLocks/>
          </p:cNvCxnSpPr>
          <p:nvPr/>
        </p:nvCxnSpPr>
        <p:spPr>
          <a:xfrm flipH="1">
            <a:off x="1370992" y="4629872"/>
            <a:ext cx="1029069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582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52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68D1FCE-20FF-80EE-4478-DB8520DFF426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凸包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8E9D9FF-67F0-A2A1-7DCC-7B0E19799C0C}"/>
              </a:ext>
            </a:extLst>
          </p:cNvPr>
          <p:cNvSpPr txBox="1"/>
          <p:nvPr/>
        </p:nvSpPr>
        <p:spPr>
          <a:xfrm>
            <a:off x="4548797" y="480949"/>
            <a:ext cx="3860111" cy="52322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sz="2800" i="0" dirty="0" err="1"/>
              <a:t>st_convex_hull</a:t>
            </a:r>
            <a:r>
              <a:rPr lang="en-US" altLang="zh-TW" sz="2800" i="0" dirty="0"/>
              <a:t>()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6A6C664-AC39-6CB6-ABD2-F6B01A0DB4EC}"/>
              </a:ext>
            </a:extLst>
          </p:cNvPr>
          <p:cNvSpPr txBox="1"/>
          <p:nvPr/>
        </p:nvSpPr>
        <p:spPr>
          <a:xfrm>
            <a:off x="162045" y="1119942"/>
            <a:ext cx="8380071" cy="56015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將所有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YouBike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站點資料取聯集</a:t>
            </a:r>
            <a:endParaRPr lang="en-US" altLang="zh-TW" sz="1800" b="1" i="1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ubike_union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st_union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taipei_youbike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擷取站點聯集的凸包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ubike_union_convex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st_convex_hull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ubike_union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ubike_union_convex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ubike_union_convex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set for 1 feature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POLYGON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xmin:296678.9 ymin:2763509 xmax:312848.2 ymax:2782033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TWD97 / TM2 zone 121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POLYGON ((306077.5 2763509, 299993.2 2767739, 2...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E59D0ED-D7B8-9759-5411-0B3C3C8BFB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5" b="2806"/>
          <a:stretch/>
        </p:blipFill>
        <p:spPr bwMode="auto">
          <a:xfrm>
            <a:off x="8408908" y="1525624"/>
            <a:ext cx="3894586" cy="47102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5832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53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2420856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沃羅諾伊圖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439C34-8AA8-72BE-94A5-2C100D782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492"/>
          <a:stretch/>
        </p:blipFill>
        <p:spPr bwMode="auto">
          <a:xfrm>
            <a:off x="864628" y="1132656"/>
            <a:ext cx="3113598" cy="30932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3899348-945A-EC59-718C-5E8C37DB4FE4}"/>
              </a:ext>
            </a:extLst>
          </p:cNvPr>
          <p:cNvSpPr txBox="1"/>
          <p:nvPr/>
        </p:nvSpPr>
        <p:spPr>
          <a:xfrm>
            <a:off x="4417671" y="1451543"/>
            <a:ext cx="6578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特性：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just"/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小區塊中任何一點最接近的「給定點」，必為該區塊上唯一的「給定點」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21DCB7B-B1A9-D15B-6FC5-E3ED5527221A}"/>
              </a:ext>
            </a:extLst>
          </p:cNvPr>
          <p:cNvSpPr txBox="1"/>
          <p:nvPr/>
        </p:nvSpPr>
        <p:spPr>
          <a:xfrm>
            <a:off x="4460112" y="3158768"/>
            <a:ext cx="686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N</a:t>
            </a:r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點座落於 </a:t>
            </a:r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</a:t>
            </a:r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「給定點」所構成的沃羅諾伊圖中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just"/>
            <a:r>
              <a:rPr lang="en-US" altLang="zh-TW" sz="24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→</a:t>
            </a:r>
            <a:r>
              <a:rPr lang="zh-TW" altLang="en-US" sz="24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 </a:t>
            </a:r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與 </a:t>
            </a:r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N </a:t>
            </a:r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點最接近的「給定點」必定為 </a:t>
            </a:r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 </a:t>
            </a:r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點</a:t>
            </a:r>
            <a:endParaRPr lang="en-US" altLang="zh-TW" sz="28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87" name="圖片 86">
            <a:extLst>
              <a:ext uri="{FF2B5EF4-FFF2-40B4-BE49-F238E27FC236}">
                <a16:creationId xmlns:a16="http://schemas.microsoft.com/office/drawing/2014/main" id="{8CEBFC1D-F2AE-414C-BDC7-9447488BC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295" y="4388225"/>
            <a:ext cx="8805410" cy="240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50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54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2420856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沃羅諾伊圖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4C8DC61-DE44-ED7B-85CA-1D0A776A981C}"/>
              </a:ext>
            </a:extLst>
          </p:cNvPr>
          <p:cNvSpPr txBox="1"/>
          <p:nvPr/>
        </p:nvSpPr>
        <p:spPr>
          <a:xfrm>
            <a:off x="4548797" y="480949"/>
            <a:ext cx="3860111" cy="52322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sz="2800" i="0" dirty="0" err="1"/>
              <a:t>st_voronoi</a:t>
            </a:r>
            <a:r>
              <a:rPr lang="en-US" altLang="zh-TW" sz="2800" i="0" dirty="0"/>
              <a:t>()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C47FC42-5E35-CC57-9BEC-17F5660354A0}"/>
              </a:ext>
            </a:extLst>
          </p:cNvPr>
          <p:cNvSpPr txBox="1"/>
          <p:nvPr/>
        </p:nvSpPr>
        <p:spPr>
          <a:xfrm>
            <a:off x="162045" y="1411407"/>
            <a:ext cx="8380071" cy="494494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將臺北市村里資料取聯集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tp_union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st_union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266700" latinLnBrk="1">
              <a:spcAft>
                <a:spcPts val="1000"/>
              </a:spcAft>
            </a:pPr>
            <a:endParaRPr lang="en-US" altLang="zh-TW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擷取臺北市內的捷運站點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mrt_station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st_intersection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taipei_mrt_station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tp_union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將捷運站點取聯集後，再繪製沃羅諾伊圖</a:t>
            </a:r>
            <a:endParaRPr lang="en-US" altLang="zh-TW" sz="1800" b="1" i="1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mrt_vor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st_voronoi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st_union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mrt_station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mrt_vor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的幾何型態（此時為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GEOMETRYCOLLECTION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mrt_vor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sfc_GEOMETRYCOLLECTION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"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EB9D1FE-50E8-83AC-E104-4D8454D7B72B}"/>
              </a:ext>
            </a:extLst>
          </p:cNvPr>
          <p:cNvSpPr/>
          <p:nvPr/>
        </p:nvSpPr>
        <p:spPr>
          <a:xfrm>
            <a:off x="1256149" y="5976781"/>
            <a:ext cx="2797692" cy="3490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69668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55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2420856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沃羅諾伊圖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4C8DC61-DE44-ED7B-85CA-1D0A776A981C}"/>
              </a:ext>
            </a:extLst>
          </p:cNvPr>
          <p:cNvSpPr txBox="1"/>
          <p:nvPr/>
        </p:nvSpPr>
        <p:spPr>
          <a:xfrm>
            <a:off x="4548797" y="480949"/>
            <a:ext cx="3860111" cy="52322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sz="2800" i="0" dirty="0" err="1"/>
              <a:t>st_voronoi</a:t>
            </a:r>
            <a:r>
              <a:rPr lang="en-US" altLang="zh-TW" sz="2800" i="0" dirty="0"/>
              <a:t>()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C47FC42-5E35-CC57-9BEC-17F5660354A0}"/>
              </a:ext>
            </a:extLst>
          </p:cNvPr>
          <p:cNvSpPr txBox="1"/>
          <p:nvPr/>
        </p:nvSpPr>
        <p:spPr>
          <a:xfrm>
            <a:off x="162046" y="2554098"/>
            <a:ext cx="6867404" cy="251350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GEOMETRYCOLLECTION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轉換為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mrt_vor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st_collection_extract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mrt_vor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"POLYGON")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b="1" i="1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再次檢查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mrt_vor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的幾何型態（已更為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mrt_vor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sfc_POLYGON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"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EB9D1FE-50E8-83AC-E104-4D8454D7B72B}"/>
              </a:ext>
            </a:extLst>
          </p:cNvPr>
          <p:cNvSpPr/>
          <p:nvPr/>
        </p:nvSpPr>
        <p:spPr>
          <a:xfrm>
            <a:off x="1317109" y="4718518"/>
            <a:ext cx="1548011" cy="3490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E9B7017-0E46-2E18-2A8F-0B2E04787A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" t="4359" r="2845" b="3422"/>
          <a:stretch/>
        </p:blipFill>
        <p:spPr bwMode="auto">
          <a:xfrm>
            <a:off x="7213312" y="1411407"/>
            <a:ext cx="4704368" cy="47988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77048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56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2420856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沃羅諾伊圖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4C8DC61-DE44-ED7B-85CA-1D0A776A981C}"/>
              </a:ext>
            </a:extLst>
          </p:cNvPr>
          <p:cNvSpPr txBox="1"/>
          <p:nvPr/>
        </p:nvSpPr>
        <p:spPr>
          <a:xfrm>
            <a:off x="4548797" y="480949"/>
            <a:ext cx="3860111" cy="52322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sz="2800" i="0" dirty="0" err="1"/>
              <a:t>st_voronoi</a:t>
            </a:r>
            <a:r>
              <a:rPr lang="en-US" altLang="zh-TW" sz="2800" i="0" dirty="0"/>
              <a:t>()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C47FC42-5E35-CC57-9BEC-17F5660354A0}"/>
              </a:ext>
            </a:extLst>
          </p:cNvPr>
          <p:cNvSpPr txBox="1"/>
          <p:nvPr/>
        </p:nvSpPr>
        <p:spPr>
          <a:xfrm>
            <a:off x="162046" y="2860054"/>
            <a:ext cx="6867404" cy="7745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利用臺北市地圖裁切邊框，避免沃羅諾伊圖無限延伸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mrt_vor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st_intersection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mrt_vor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tp_union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9BD541A-753A-ACA0-5306-D70217F99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5"/>
          <a:stretch/>
        </p:blipFill>
        <p:spPr>
          <a:xfrm>
            <a:off x="7320815" y="480948"/>
            <a:ext cx="4871185" cy="637705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14EAD86-BCC1-2813-8D15-CCB5AD0BEDF0}"/>
              </a:ext>
            </a:extLst>
          </p:cNvPr>
          <p:cNvSpPr txBox="1"/>
          <p:nvPr/>
        </p:nvSpPr>
        <p:spPr>
          <a:xfrm>
            <a:off x="466726" y="4370136"/>
            <a:ext cx="7656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內部 </a:t>
            </a:r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</a:t>
            </a:r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如臺北市市中心</a:t>
            </a:r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)</a:t>
            </a:r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周遭點，沃羅諾伊圖切割具實務意義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5CF123C-9FB1-2AE0-F02C-CD5E2E4BAC05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8123280" y="4600968"/>
            <a:ext cx="1051200" cy="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CF06B67-7985-FB06-038E-561DB7945092}"/>
              </a:ext>
            </a:extLst>
          </p:cNvPr>
          <p:cNvCxnSpPr>
            <a:cxnSpLocks/>
          </p:cNvCxnSpPr>
          <p:nvPr/>
        </p:nvCxnSpPr>
        <p:spPr>
          <a:xfrm flipH="1">
            <a:off x="9174480" y="6259811"/>
            <a:ext cx="1051201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27B1E09-9B16-6026-D99D-CC27CE292E2A}"/>
              </a:ext>
            </a:extLst>
          </p:cNvPr>
          <p:cNvSpPr txBox="1"/>
          <p:nvPr/>
        </p:nvSpPr>
        <p:spPr>
          <a:xfrm>
            <a:off x="986373" y="6028978"/>
            <a:ext cx="8188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邊陲</a:t>
            </a:r>
            <a:r>
              <a:rPr lang="en-US" altLang="zh-TW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如臺北市山區</a:t>
            </a:r>
            <a:r>
              <a:rPr lang="en-US" altLang="zh-TW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)</a:t>
            </a:r>
            <a:r>
              <a:rPr lang="zh-TW" altLang="en-US" sz="24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周遭點，沃羅諾伊圖易失真，不具實質意義</a:t>
            </a:r>
          </a:p>
        </p:txBody>
      </p:sp>
    </p:spTree>
    <p:extLst>
      <p:ext uri="{BB962C8B-B14F-4D97-AF65-F5344CB8AC3E}">
        <p14:creationId xmlns:p14="http://schemas.microsoft.com/office/powerpoint/2010/main" val="11607983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57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132BDF-BA6E-A089-71DF-F2C740345B1E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網格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F47FB1F-0D28-7AE4-2695-DFB178E51CCC}"/>
              </a:ext>
            </a:extLst>
          </p:cNvPr>
          <p:cNvSpPr txBox="1"/>
          <p:nvPr/>
        </p:nvSpPr>
        <p:spPr>
          <a:xfrm>
            <a:off x="369398" y="1061964"/>
            <a:ext cx="11453203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6700" latinLnBrk="1">
              <a:spcAft>
                <a:spcPts val="1000"/>
              </a:spcAft>
              <a:defRPr sz="2400" b="1" i="1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TW" i="0" dirty="0" err="1"/>
              <a:t>st_make_grid</a:t>
            </a:r>
            <a:r>
              <a:rPr lang="en-US" altLang="zh-TW" i="0" dirty="0"/>
              <a:t>(</a:t>
            </a:r>
            <a:r>
              <a:rPr lang="zh-TW" altLang="en-US" i="0" dirty="0"/>
              <a:t>地理資料</a:t>
            </a:r>
            <a:r>
              <a:rPr lang="en-US" altLang="zh-TW" i="0" dirty="0"/>
              <a:t>, </a:t>
            </a:r>
            <a:r>
              <a:rPr lang="en-US" altLang="zh-TW" i="0" dirty="0" err="1"/>
              <a:t>cellsize</a:t>
            </a:r>
            <a:r>
              <a:rPr lang="en-US" altLang="zh-TW" i="0" dirty="0"/>
              <a:t>=</a:t>
            </a:r>
            <a:r>
              <a:rPr lang="zh-TW" altLang="en-US" i="0" dirty="0"/>
              <a:t>網格大小</a:t>
            </a:r>
            <a:r>
              <a:rPr lang="en-US" altLang="zh-TW" i="0" dirty="0"/>
              <a:t>, n=c(</a:t>
            </a:r>
            <a:r>
              <a:rPr lang="zh-TW" altLang="en-US" i="0" dirty="0"/>
              <a:t>直行</a:t>
            </a:r>
            <a:r>
              <a:rPr lang="en-US" altLang="zh-TW" i="0" dirty="0"/>
              <a:t>, </a:t>
            </a:r>
            <a:r>
              <a:rPr lang="zh-TW" altLang="en-US" i="0" dirty="0"/>
              <a:t>橫列</a:t>
            </a:r>
            <a:r>
              <a:rPr lang="en-US" altLang="zh-TW" i="0" dirty="0"/>
              <a:t>), what=)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40DE6BC-16CF-1A8D-63EC-A3CD09949C86}"/>
              </a:ext>
            </a:extLst>
          </p:cNvPr>
          <p:cNvSpPr txBox="1"/>
          <p:nvPr/>
        </p:nvSpPr>
        <p:spPr>
          <a:xfrm>
            <a:off x="369398" y="2133588"/>
            <a:ext cx="9719482" cy="7745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10*10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的正方形區域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poly10=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st_polygon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(list(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rbind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(c(0,0), c(10,0), c(10,10), c(0,10), c(0,0))))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A38C4D0-00B6-118F-5725-F498DCAEB2B0}"/>
              </a:ext>
            </a:extLst>
          </p:cNvPr>
          <p:cNvCxnSpPr>
            <a:cxnSpLocks/>
          </p:cNvCxnSpPr>
          <p:nvPr/>
        </p:nvCxnSpPr>
        <p:spPr>
          <a:xfrm>
            <a:off x="6879571" y="790575"/>
            <a:ext cx="0" cy="31621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E3DF47-01C1-ACE6-E741-813B0907570E}"/>
              </a:ext>
            </a:extLst>
          </p:cNvPr>
          <p:cNvSpPr txBox="1"/>
          <p:nvPr/>
        </p:nvSpPr>
        <p:spPr>
          <a:xfrm>
            <a:off x="5889556" y="39046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給定網格的邊長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58D7DA2-68DA-D989-4C11-4597135B0128}"/>
              </a:ext>
            </a:extLst>
          </p:cNvPr>
          <p:cNvCxnSpPr>
            <a:cxnSpLocks/>
          </p:cNvCxnSpPr>
          <p:nvPr/>
        </p:nvCxnSpPr>
        <p:spPr>
          <a:xfrm>
            <a:off x="9174480" y="790575"/>
            <a:ext cx="0" cy="31621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2AC2AC2-26A0-A310-54C0-D8A1F34BE6FB}"/>
              </a:ext>
            </a:extLst>
          </p:cNvPr>
          <p:cNvSpPr txBox="1"/>
          <p:nvPr/>
        </p:nvSpPr>
        <p:spPr>
          <a:xfrm>
            <a:off x="7927985" y="390465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給定網格的行列個數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E484632-3695-1879-3AD6-695033166EB1}"/>
              </a:ext>
            </a:extLst>
          </p:cNvPr>
          <p:cNvCxnSpPr>
            <a:cxnSpLocks/>
          </p:cNvCxnSpPr>
          <p:nvPr/>
        </p:nvCxnSpPr>
        <p:spPr>
          <a:xfrm flipV="1">
            <a:off x="11319510" y="1440168"/>
            <a:ext cx="0" cy="24575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31C722D-00C4-4D08-F78D-12B42AAADBC7}"/>
              </a:ext>
            </a:extLst>
          </p:cNvPr>
          <p:cNvSpPr txBox="1"/>
          <p:nvPr/>
        </p:nvSpPr>
        <p:spPr>
          <a:xfrm>
            <a:off x="10546080" y="1685925"/>
            <a:ext cx="14670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網格型態：</a:t>
            </a:r>
            <a:endParaRPr lang="en-US" altLang="zh-TW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面</a:t>
            </a:r>
            <a:endParaRPr lang="en-US" altLang="zh-TW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中心點</a:t>
            </a:r>
            <a:endParaRPr lang="en-US" altLang="zh-TW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角點</a:t>
            </a:r>
            <a:endParaRPr lang="en-US" altLang="zh-TW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F58D1D0-C590-B5C9-2FBF-02ACED33A00F}"/>
              </a:ext>
            </a:extLst>
          </p:cNvPr>
          <p:cNvSpPr txBox="1"/>
          <p:nvPr/>
        </p:nvSpPr>
        <p:spPr>
          <a:xfrm>
            <a:off x="369398" y="3369975"/>
            <a:ext cx="6831502" cy="315471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網格面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st_make_grid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(poly10,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cellsize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=2, what="</a:t>
            </a:r>
            <a:r>
              <a:rPr lang="en-US" altLang="zh-TW" sz="18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</a:p>
          <a:p>
            <a:pPr indent="266700" latinLnBrk="1">
              <a:spcAft>
                <a:spcPts val="1000"/>
              </a:spcAft>
            </a:pPr>
            <a:endParaRPr lang="en-US" altLang="zh-TW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中心點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st_make_grid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(poly10,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cellsize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=2, what="</a:t>
            </a:r>
            <a:r>
              <a:rPr lang="en-US" altLang="zh-TW" sz="1800" b="1" kern="1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centers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127000" algn="just">
              <a:spcBef>
                <a:spcPts val="250"/>
              </a:spcBef>
              <a:spcAft>
                <a:spcPts val="25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角</a:t>
            </a:r>
            <a:r>
              <a:rPr lang="zh-TW" altLang="en-US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st_make_grid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(poly10,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cellsize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=2, what="</a:t>
            </a:r>
            <a:r>
              <a:rPr lang="en-US" altLang="zh-TW" sz="1800" b="1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corners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142565C3-C00A-86C7-F7C6-5E72EB0C40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2028" y="2828911"/>
            <a:ext cx="3977586" cy="409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27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58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86A06F6-2885-8252-DB73-3CEB254D4FED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網格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269310-8F82-7DD9-1CE5-D2040FD9EDBE}"/>
              </a:ext>
            </a:extLst>
          </p:cNvPr>
          <p:cNvSpPr txBox="1"/>
          <p:nvPr/>
        </p:nvSpPr>
        <p:spPr>
          <a:xfrm>
            <a:off x="455123" y="2352661"/>
            <a:ext cx="6821977" cy="214417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將臺北市村里地圖取聯集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tp_union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st_union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20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繪製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500*500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公尺之網格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tp_grid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st_make_grid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tp_union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cellsize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=500)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9FABFB-5F4E-5A6C-D63A-65B025F885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0" t="3449" r="10050" b="2970"/>
          <a:stretch/>
        </p:blipFill>
        <p:spPr bwMode="auto">
          <a:xfrm>
            <a:off x="7486650" y="730410"/>
            <a:ext cx="4250227" cy="53886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86040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26FDF72E-8A6D-7716-4911-503E4043B1A4}"/>
              </a:ext>
            </a:extLst>
          </p:cNvPr>
          <p:cNvSpPr txBox="1"/>
          <p:nvPr/>
        </p:nvSpPr>
        <p:spPr>
          <a:xfrm>
            <a:off x="763188" y="2829903"/>
            <a:ext cx="748165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取臺北捷運站點環域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300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公尺範圍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將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YouBike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站點與捷運站環域取交集，並統計各環域內的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YouBike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站點數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Tx/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分析各捷運站的最近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YouBike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站點，並計算兩者間的距離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Hint: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st_distance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(…, 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by_element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=T)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Tx/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繪製捷運站點，且點的顏色須依據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YouBike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站點數給定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Tx/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地圖中另標記「捷運站最近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YouBike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站點」間距離</a:t>
            </a:r>
            <a:r>
              <a:rPr lang="zh-TW" altLang="en-US" sz="20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前五大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者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Hint: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arrange()</a:t>
            </a: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59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F22C946-784E-2863-C17F-AFE463CDAC45}"/>
              </a:ext>
            </a:extLst>
          </p:cNvPr>
          <p:cNvSpPr txBox="1"/>
          <p:nvPr/>
        </p:nvSpPr>
        <p:spPr>
          <a:xfrm>
            <a:off x="763190" y="1053803"/>
            <a:ext cx="53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使用資料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E70B03D-DBE3-927B-5513-0130380AC2BB}"/>
              </a:ext>
            </a:extLst>
          </p:cNvPr>
          <p:cNvSpPr txBox="1"/>
          <p:nvPr/>
        </p:nvSpPr>
        <p:spPr>
          <a:xfrm>
            <a:off x="763190" y="2473478"/>
            <a:ext cx="53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操作步驟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AA0D84B-C5A5-480B-5E8C-298B316D5A60}"/>
              </a:ext>
            </a:extLst>
          </p:cNvPr>
          <p:cNvSpPr txBox="1"/>
          <p:nvPr/>
        </p:nvSpPr>
        <p:spPr>
          <a:xfrm>
            <a:off x="763189" y="5373435"/>
            <a:ext cx="53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格式標準（評分原則）：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760CF57-53CC-35D1-E7CE-AE09774F8E5C}"/>
              </a:ext>
            </a:extLst>
          </p:cNvPr>
          <p:cNvSpPr txBox="1"/>
          <p:nvPr/>
        </p:nvSpPr>
        <p:spPr>
          <a:xfrm>
            <a:off x="763187" y="5730649"/>
            <a:ext cx="10059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統計環域內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YouBike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站點數及最近距離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繪製捷運站點，顏色依據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YouBike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站點數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需有圖例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)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，並標記距離前五大的站點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91EE8C5-3D28-3F4F-A15E-24AE2DB2EEFE}"/>
              </a:ext>
            </a:extLst>
          </p:cNvPr>
          <p:cNvSpPr txBox="1"/>
          <p:nvPr/>
        </p:nvSpPr>
        <p:spPr>
          <a:xfrm>
            <a:off x="773347" y="6397526"/>
            <a:ext cx="9540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16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只要達成以上兩點即可，路線、底圖</a:t>
            </a:r>
            <a:r>
              <a:rPr lang="zh-TW" altLang="en-US" sz="16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非必須</a:t>
            </a:r>
            <a:r>
              <a:rPr lang="zh-TW" altLang="en-US" sz="16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，標記文字樣式</a:t>
            </a:r>
            <a:r>
              <a:rPr lang="zh-TW" altLang="en-US" sz="16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無須</a:t>
            </a:r>
            <a:r>
              <a:rPr lang="zh-TW" altLang="en-US" sz="16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與右圖完全一致</a:t>
            </a:r>
            <a:endParaRPr lang="en-US" altLang="zh-TW" sz="16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149EA63-B078-7DFC-BE2D-0A669920DFE3}"/>
              </a:ext>
            </a:extLst>
          </p:cNvPr>
          <p:cNvSpPr txBox="1"/>
          <p:nvPr/>
        </p:nvSpPr>
        <p:spPr>
          <a:xfrm>
            <a:off x="1767298" y="351460"/>
            <a:ext cx="6709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臺北捷運環域內 </a:t>
            </a:r>
            <a:r>
              <a:rPr lang="en-US" altLang="zh-TW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YouBike</a:t>
            </a: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站點數分析</a:t>
            </a:r>
            <a:endParaRPr lang="en-US" altLang="zh-TW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F5D1EFE-F304-3969-BB77-40FBF198761D}"/>
              </a:ext>
            </a:extLst>
          </p:cNvPr>
          <p:cNvSpPr txBox="1"/>
          <p:nvPr/>
        </p:nvSpPr>
        <p:spPr>
          <a:xfrm>
            <a:off x="0" y="263531"/>
            <a:ext cx="15263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作業五</a:t>
            </a:r>
            <a:endParaRPr lang="en-US" altLang="zh-TW" sz="3400" b="1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17F5C87-A7FE-E2B2-7503-60C30F44C9C9}"/>
              </a:ext>
            </a:extLst>
          </p:cNvPr>
          <p:cNvSpPr txBox="1"/>
          <p:nvPr/>
        </p:nvSpPr>
        <p:spPr>
          <a:xfrm>
            <a:off x="763189" y="1384442"/>
            <a:ext cx="7481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taiwan_town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  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（臺灣鄉鎮市區）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Tx/>
              <a:buAutoNum type="arabicPeriod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Rail_Station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()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TDX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套件介接捷運站點資料）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Tx/>
              <a:buAutoNum type="arabicPeriod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Bike_Station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()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 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TDX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套件介接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YouBike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站點資料）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B485813-53B8-E488-6D6C-7FE889F4A3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3" r="3901"/>
          <a:stretch/>
        </p:blipFill>
        <p:spPr>
          <a:xfrm>
            <a:off x="7477133" y="351460"/>
            <a:ext cx="4714868" cy="606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47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6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140847-013F-36B2-CD9B-0089CAAFFBBB}"/>
              </a:ext>
            </a:extLst>
          </p:cNvPr>
          <p:cNvSpPr txBox="1"/>
          <p:nvPr/>
        </p:nvSpPr>
        <p:spPr>
          <a:xfrm>
            <a:off x="0" y="263531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空間資料合併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6EF59F7-0705-7600-DC5F-64828718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614737"/>
            <a:ext cx="9867992" cy="62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844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F687D2-3C1F-E681-1ECC-FDE41261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60</a:t>
            </a:fld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C16C3D6-CFE4-E278-B4C9-CE2AC9366254}"/>
              </a:ext>
            </a:extLst>
          </p:cNvPr>
          <p:cNvSpPr txBox="1"/>
          <p:nvPr/>
        </p:nvSpPr>
        <p:spPr>
          <a:xfrm>
            <a:off x="1044533" y="2198818"/>
            <a:ext cx="982666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程式碼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注意：程式碼中可能會含有您介接資料時的 </a:t>
            </a:r>
            <a:r>
              <a:rPr lang="en-US" altLang="zh-TW" sz="2000" b="1" dirty="0" err="1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client_id</a:t>
            </a:r>
            <a:r>
              <a:rPr lang="en-US" altLang="zh-TW" sz="20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zh-TW" altLang="en-US" sz="20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和 </a:t>
            </a:r>
            <a:r>
              <a:rPr lang="en-US" altLang="zh-TW" sz="2000" b="1" dirty="0" err="1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client_secret</a:t>
            </a:r>
            <a:r>
              <a:rPr lang="zh-TW" altLang="en-US" sz="20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，請務必刪除！！</a:t>
            </a:r>
            <a:endParaRPr lang="en-US" altLang="zh-TW" sz="2000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word / pdf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放上地圖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補充說明程式碼撰寫問題，若出現錯誤訊息也請貼上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lvl="1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	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（若無任何問題，不用寫）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D6A0F69-57D6-DEA7-6CA4-B1482AA60D61}"/>
              </a:ext>
            </a:extLst>
          </p:cNvPr>
          <p:cNvSpPr txBox="1"/>
          <p:nvPr/>
        </p:nvSpPr>
        <p:spPr>
          <a:xfrm>
            <a:off x="3441588" y="1162072"/>
            <a:ext cx="5308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E3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作業繳交 （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12/24  23:59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FAB877F-66DE-7D0D-E73E-6AB3459A1D78}"/>
              </a:ext>
            </a:extLst>
          </p:cNvPr>
          <p:cNvSpPr txBox="1"/>
          <p:nvPr/>
        </p:nvSpPr>
        <p:spPr>
          <a:xfrm>
            <a:off x="1240491" y="5247080"/>
            <a:ext cx="9711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檔名：「學號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_</a:t>
            </a:r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姓名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_HW5</a:t>
            </a:r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」  （如：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310702051_</a:t>
            </a:r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葉家榮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_HW5</a:t>
            </a:r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AB5C5F3-D557-15EF-912F-116538E484F4}"/>
              </a:ext>
            </a:extLst>
          </p:cNvPr>
          <p:cNvSpPr txBox="1"/>
          <p:nvPr/>
        </p:nvSpPr>
        <p:spPr>
          <a:xfrm>
            <a:off x="0" y="263531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</a:t>
            </a:r>
          </a:p>
        </p:txBody>
      </p:sp>
    </p:spTree>
    <p:extLst>
      <p:ext uri="{BB962C8B-B14F-4D97-AF65-F5344CB8AC3E}">
        <p14:creationId xmlns:p14="http://schemas.microsoft.com/office/powerpoint/2010/main" val="4005918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7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140847-013F-36B2-CD9B-0089CAAFFBBB}"/>
              </a:ext>
            </a:extLst>
          </p:cNvPr>
          <p:cNvSpPr txBox="1"/>
          <p:nvPr/>
        </p:nvSpPr>
        <p:spPr>
          <a:xfrm>
            <a:off x="0" y="263531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空間資料合併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D89674-2046-C076-9338-E807005AE44F}"/>
              </a:ext>
            </a:extLst>
          </p:cNvPr>
          <p:cNvSpPr txBox="1"/>
          <p:nvPr/>
        </p:nvSpPr>
        <p:spPr>
          <a:xfrm>
            <a:off x="386622" y="1226417"/>
            <a:ext cx="228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參數調換順序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283060-A5B1-1E5B-44F9-B076655CBC29}"/>
              </a:ext>
            </a:extLst>
          </p:cNvPr>
          <p:cNvSpPr txBox="1"/>
          <p:nvPr/>
        </p:nvSpPr>
        <p:spPr>
          <a:xfrm>
            <a:off x="10519741" y="5682304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相同空間資料！</a:t>
            </a:r>
            <a:endParaRPr lang="en-US" altLang="zh-TW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8BFD249-456C-E24E-E9DD-69675814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428625"/>
            <a:ext cx="9865693" cy="642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82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8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5EAEA7F-359C-D544-4984-ED92CFAF87BD}"/>
              </a:ext>
            </a:extLst>
          </p:cNvPr>
          <p:cNvSpPr txBox="1"/>
          <p:nvPr/>
        </p:nvSpPr>
        <p:spPr>
          <a:xfrm>
            <a:off x="1288073" y="1110596"/>
            <a:ext cx="9615854" cy="543738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空間資料合併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nz_height_join1=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st_join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400" b="1" kern="10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4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400" b="1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檢視前</a:t>
            </a:r>
            <a:r>
              <a:rPr lang="en-US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筆資料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head(nz_height_join1)</a:t>
            </a:r>
            <a:endParaRPr lang="zh-TW" altLang="zh-TW" sz="14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6 features and 8 fields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POINT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1204143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5048309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1389460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5168749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NZGD2000 / New Zealand Transverse Mercator 2000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t50_fid elevation    Name Island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Land_area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Population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Median_income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Sex_ratio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</a:t>
            </a:r>
            <a:r>
              <a:rPr lang="zh-TW" altLang="en-US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geometry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2353944      2723  Southland  South  31196.06      98300    29500   0.9785069 POINT (1204143 5049971)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2354404      2820      Otago  South  31186.31     224200    26300   0.9511694 POINT (1234725 5048309)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2354405      2830      Otago  South  31186.31     224200    26300   0.9511694 POINT (1235915 5048745)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2369113      3033 West Coast  South  23245.46      32400    26900   1.0139072 POINT (1259702 5076570)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2362630      2749 Canterbury  South  44504.50     612000    30100   0.9753265 POINT (1378170 5158491)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2362814      2822 Canterbury  South  44504.50     612000    30100   0.9753265 POINT (1389460 5168749)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1031F28-793F-B0A4-713A-1B06E01B667C}"/>
              </a:ext>
            </a:extLst>
          </p:cNvPr>
          <p:cNvSpPr txBox="1"/>
          <p:nvPr/>
        </p:nvSpPr>
        <p:spPr>
          <a:xfrm>
            <a:off x="0" y="263531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空間資料合併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8AEACD4-3DA8-1FE4-5133-3A1D69402913}"/>
              </a:ext>
            </a:extLst>
          </p:cNvPr>
          <p:cNvSpPr txBox="1"/>
          <p:nvPr/>
        </p:nvSpPr>
        <p:spPr>
          <a:xfrm>
            <a:off x="7654319" y="186696"/>
            <a:ext cx="3249608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使用資料：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紐西蘭高程（</a:t>
            </a:r>
            <a:r>
              <a:rPr lang="en-US" altLang="zh-TW" sz="2000" b="1" kern="10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紐西蘭地圖（</a:t>
            </a:r>
            <a:r>
              <a:rPr lang="en-US" altLang="zh-TW" sz="2000" b="1" dirty="0" err="1">
                <a:solidFill>
                  <a:srgbClr val="FF0000"/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nz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446E763-36A6-2D2E-6444-57E6234778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48800" y="0"/>
            <a:ext cx="2743200" cy="3918066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DE66F2C-B4E5-E4D6-62B7-7818B7EB3F5B}"/>
              </a:ext>
            </a:extLst>
          </p:cNvPr>
          <p:cNvSpPr/>
          <p:nvPr/>
        </p:nvSpPr>
        <p:spPr>
          <a:xfrm>
            <a:off x="2011680" y="4311662"/>
            <a:ext cx="1517904" cy="2184400"/>
          </a:xfrm>
          <a:prstGeom prst="roundRect">
            <a:avLst>
              <a:gd name="adj" fmla="val 10373"/>
            </a:avLst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FE3DF96-DBF0-9DAD-AA48-DD5BF9D44628}"/>
              </a:ext>
            </a:extLst>
          </p:cNvPr>
          <p:cNvSpPr/>
          <p:nvPr/>
        </p:nvSpPr>
        <p:spPr>
          <a:xfrm>
            <a:off x="3560064" y="4311662"/>
            <a:ext cx="5035296" cy="2184400"/>
          </a:xfrm>
          <a:prstGeom prst="roundRect">
            <a:avLst>
              <a:gd name="adj" fmla="val 495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8066E34-44AF-FEAC-B4E9-D8F6C18C9147}"/>
              </a:ext>
            </a:extLst>
          </p:cNvPr>
          <p:cNvCxnSpPr>
            <a:cxnSpLocks/>
          </p:cNvCxnSpPr>
          <p:nvPr/>
        </p:nvCxnSpPr>
        <p:spPr>
          <a:xfrm>
            <a:off x="4404995" y="1717051"/>
            <a:ext cx="0" cy="280655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3BEFE4B8-7C3A-EADE-4594-552D76ED690E}"/>
              </a:ext>
            </a:extLst>
          </p:cNvPr>
          <p:cNvCxnSpPr>
            <a:cxnSpLocks/>
          </p:cNvCxnSpPr>
          <p:nvPr/>
        </p:nvCxnSpPr>
        <p:spPr>
          <a:xfrm flipH="1">
            <a:off x="1296328" y="1997706"/>
            <a:ext cx="3108667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50CE8942-CB60-7389-52C2-6A3C971688DD}"/>
              </a:ext>
            </a:extLst>
          </p:cNvPr>
          <p:cNvCxnSpPr>
            <a:cxnSpLocks/>
          </p:cNvCxnSpPr>
          <p:nvPr/>
        </p:nvCxnSpPr>
        <p:spPr>
          <a:xfrm>
            <a:off x="1296328" y="1991371"/>
            <a:ext cx="0" cy="3623627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DB27DDE4-20A4-30C2-652C-908405142C0C}"/>
              </a:ext>
            </a:extLst>
          </p:cNvPr>
          <p:cNvCxnSpPr>
            <a:cxnSpLocks/>
          </p:cNvCxnSpPr>
          <p:nvPr/>
        </p:nvCxnSpPr>
        <p:spPr>
          <a:xfrm flipH="1">
            <a:off x="1288073" y="5614998"/>
            <a:ext cx="723607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EEB3242-7415-64A7-A1D9-04C09D517560}"/>
              </a:ext>
            </a:extLst>
          </p:cNvPr>
          <p:cNvCxnSpPr>
            <a:cxnSpLocks/>
          </p:cNvCxnSpPr>
          <p:nvPr/>
        </p:nvCxnSpPr>
        <p:spPr>
          <a:xfrm>
            <a:off x="5186045" y="1717051"/>
            <a:ext cx="0" cy="28065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CE66C260-BF10-9D78-0C45-F25933769C38}"/>
              </a:ext>
            </a:extLst>
          </p:cNvPr>
          <p:cNvCxnSpPr>
            <a:cxnSpLocks/>
          </p:cNvCxnSpPr>
          <p:nvPr/>
        </p:nvCxnSpPr>
        <p:spPr>
          <a:xfrm flipH="1">
            <a:off x="5186045" y="2017737"/>
            <a:ext cx="306705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EF29734D-963C-BB9F-E810-9C20C8079735}"/>
              </a:ext>
            </a:extLst>
          </p:cNvPr>
          <p:cNvCxnSpPr>
            <a:cxnSpLocks/>
          </p:cNvCxnSpPr>
          <p:nvPr/>
        </p:nvCxnSpPr>
        <p:spPr>
          <a:xfrm>
            <a:off x="8253095" y="2009209"/>
            <a:ext cx="0" cy="2302452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0D0B2CAE-FE2E-F5DD-C29F-396B4F86938B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769870" y="6496062"/>
            <a:ext cx="762" cy="25906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6AE43D61-25CF-A49D-2298-C7B3D286801A}"/>
              </a:ext>
            </a:extLst>
          </p:cNvPr>
          <p:cNvCxnSpPr>
            <a:cxnSpLocks/>
          </p:cNvCxnSpPr>
          <p:nvPr/>
        </p:nvCxnSpPr>
        <p:spPr>
          <a:xfrm flipH="1">
            <a:off x="2798445" y="6734308"/>
            <a:ext cx="704088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2AAF6FDE-E4A7-259C-D0AA-FC4EC82309C4}"/>
              </a:ext>
            </a:extLst>
          </p:cNvPr>
          <p:cNvCxnSpPr>
            <a:cxnSpLocks/>
          </p:cNvCxnSpPr>
          <p:nvPr/>
        </p:nvCxnSpPr>
        <p:spPr>
          <a:xfrm>
            <a:off x="9839325" y="6424391"/>
            <a:ext cx="0" cy="304303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98A2754-BF94-2B07-F5FE-447A817B0498}"/>
              </a:ext>
            </a:extLst>
          </p:cNvPr>
          <p:cNvSpPr txBox="1"/>
          <p:nvPr/>
        </p:nvSpPr>
        <p:spPr>
          <a:xfrm>
            <a:off x="9898002" y="6466890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點資料</a:t>
            </a:r>
            <a:endParaRPr lang="en-US" altLang="zh-TW" sz="14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4105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9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F7C2506-C177-E67C-CA78-EDE42B33D90C}"/>
              </a:ext>
            </a:extLst>
          </p:cNvPr>
          <p:cNvSpPr txBox="1"/>
          <p:nvPr/>
        </p:nvSpPr>
        <p:spPr>
          <a:xfrm>
            <a:off x="1120506" y="1070748"/>
            <a:ext cx="9950988" cy="565283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空間資料合併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nz_height_join2=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st_join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400" b="1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4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400" b="1" kern="10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檢視前</a:t>
            </a:r>
            <a:r>
              <a:rPr lang="en-US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zh-TW" sz="14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筆資料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nz_height_join2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6 features and 8 fields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MULTIPOLYGON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1568217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5646123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2051016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6191874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NZGD2000 / New Zealand Transverse Mercator 2000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Name Island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Land_area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Population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Median_income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Sex_ratio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t50_fid elevation                      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  Northland North 12500.561  175500       23400  0.9424532      NA      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NA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MULTIPOLYGON (((1745493 600...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  Auckland </a:t>
            </a:r>
            <a:r>
              <a:rPr lang="zh-TW" altLang="en-US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North  4941.573 1657200       29600  0.9442858      NA      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NA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MULTIPOLYGON (((1803822 590...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  Waikato  </a:t>
            </a:r>
            <a:r>
              <a:rPr lang="zh-TW" altLang="en-US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North 23900.036 </a:t>
            </a:r>
            <a:r>
              <a:rPr lang="zh-TW" altLang="en-US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460100        27900 0.9520500  2408397    2751  MULTIPOLYGON (((1860345 585...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3.1 Waikato  </a:t>
            </a:r>
            <a:r>
              <a:rPr lang="zh-TW" altLang="en-US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North 23900.036  460100        27900  0.952050  2408406    2720  MULTIPOLYGON (((1860345 585...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3.2 Waikato </a:t>
            </a:r>
            <a:r>
              <a:rPr lang="zh-TW" altLang="en-US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North 23900.036  460100        27900  0.952050  2408411    2732  MULTIPOLYGON (((1860345 585...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  Bay of…   North 12071.145  29990         26200  0.928039       NA      </a:t>
            </a:r>
            <a:r>
              <a:rPr lang="en-US" altLang="zh-TW" sz="12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NA</a:t>
            </a:r>
            <a:r>
              <a:rPr lang="en-US" altLang="zh-TW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MULTIPOLYGON (((2049387 583...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8B6DF08-20D0-4854-ABDF-3B1302440B03}"/>
              </a:ext>
            </a:extLst>
          </p:cNvPr>
          <p:cNvSpPr txBox="1"/>
          <p:nvPr/>
        </p:nvSpPr>
        <p:spPr>
          <a:xfrm>
            <a:off x="11003383" y="5568076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空間資料</a:t>
            </a:r>
            <a:endParaRPr lang="en-US" altLang="zh-TW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重複！</a:t>
            </a:r>
            <a:endParaRPr lang="en-US" altLang="zh-TW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0D11A34-5F60-8716-5A0A-1092A690B17F}"/>
              </a:ext>
            </a:extLst>
          </p:cNvPr>
          <p:cNvSpPr txBox="1"/>
          <p:nvPr/>
        </p:nvSpPr>
        <p:spPr>
          <a:xfrm>
            <a:off x="0" y="263531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空間資料合併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B2C240C-59F8-EC09-D2B6-21F676B51D1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48800" y="0"/>
            <a:ext cx="2743200" cy="391806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78250F7-A4F4-2A78-AD7E-A7B8C845AF92}"/>
              </a:ext>
            </a:extLst>
          </p:cNvPr>
          <p:cNvSpPr txBox="1"/>
          <p:nvPr/>
        </p:nvSpPr>
        <p:spPr>
          <a:xfrm>
            <a:off x="7654319" y="186696"/>
            <a:ext cx="3249608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使用資料：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紐西蘭高程（</a:t>
            </a:r>
            <a:r>
              <a:rPr lang="en-US" altLang="zh-TW" sz="2000" b="1" kern="10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紐西蘭地圖（</a:t>
            </a:r>
            <a:r>
              <a:rPr lang="en-US" altLang="zh-TW" sz="2000" b="1" dirty="0" err="1">
                <a:solidFill>
                  <a:srgbClr val="FF0000"/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nz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03D1251-0F42-2BA6-C558-575A917B0451}"/>
              </a:ext>
            </a:extLst>
          </p:cNvPr>
          <p:cNvSpPr/>
          <p:nvPr/>
        </p:nvSpPr>
        <p:spPr>
          <a:xfrm>
            <a:off x="6846570" y="4371975"/>
            <a:ext cx="1481724" cy="2143125"/>
          </a:xfrm>
          <a:prstGeom prst="roundRect">
            <a:avLst>
              <a:gd name="adj" fmla="val 7888"/>
            </a:avLst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E4D1A3B-A4B6-C303-7A89-9F2210099D89}"/>
              </a:ext>
            </a:extLst>
          </p:cNvPr>
          <p:cNvSpPr/>
          <p:nvPr/>
        </p:nvSpPr>
        <p:spPr>
          <a:xfrm>
            <a:off x="2004061" y="4371975"/>
            <a:ext cx="4815840" cy="2143125"/>
          </a:xfrm>
          <a:prstGeom prst="roundRect">
            <a:avLst>
              <a:gd name="adj" fmla="val 495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1B6A65E-01BF-B0E0-488B-BA7620ADBC59}"/>
              </a:ext>
            </a:extLst>
          </p:cNvPr>
          <p:cNvCxnSpPr>
            <a:cxnSpLocks/>
          </p:cNvCxnSpPr>
          <p:nvPr/>
        </p:nvCxnSpPr>
        <p:spPr>
          <a:xfrm>
            <a:off x="4624070" y="1682115"/>
            <a:ext cx="0" cy="280655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D199772-63D7-9A32-3A3B-EFEFDE0C6B35}"/>
              </a:ext>
            </a:extLst>
          </p:cNvPr>
          <p:cNvCxnSpPr>
            <a:cxnSpLocks/>
          </p:cNvCxnSpPr>
          <p:nvPr/>
        </p:nvCxnSpPr>
        <p:spPr>
          <a:xfrm flipH="1">
            <a:off x="4592320" y="1962770"/>
            <a:ext cx="331787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0F888FC-F8F5-B4C8-7E93-955265AFE3E8}"/>
              </a:ext>
            </a:extLst>
          </p:cNvPr>
          <p:cNvCxnSpPr>
            <a:cxnSpLocks/>
          </p:cNvCxnSpPr>
          <p:nvPr/>
        </p:nvCxnSpPr>
        <p:spPr>
          <a:xfrm flipV="1">
            <a:off x="7910195" y="1956435"/>
            <a:ext cx="0" cy="241554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E88E8FE-8150-61A1-7B5C-90C0CD8F823F}"/>
              </a:ext>
            </a:extLst>
          </p:cNvPr>
          <p:cNvCxnSpPr>
            <a:cxnSpLocks/>
          </p:cNvCxnSpPr>
          <p:nvPr/>
        </p:nvCxnSpPr>
        <p:spPr>
          <a:xfrm>
            <a:off x="3957320" y="1682115"/>
            <a:ext cx="0" cy="28065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C6EDBB20-19E7-04A5-1C36-62625C739FCB}"/>
              </a:ext>
            </a:extLst>
          </p:cNvPr>
          <p:cNvCxnSpPr>
            <a:cxnSpLocks/>
          </p:cNvCxnSpPr>
          <p:nvPr/>
        </p:nvCxnSpPr>
        <p:spPr>
          <a:xfrm flipH="1">
            <a:off x="1081136" y="1962770"/>
            <a:ext cx="2876184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F4877B02-5637-0C95-9AF3-762BC520DEAE}"/>
              </a:ext>
            </a:extLst>
          </p:cNvPr>
          <p:cNvCxnSpPr>
            <a:cxnSpLocks/>
          </p:cNvCxnSpPr>
          <p:nvPr/>
        </p:nvCxnSpPr>
        <p:spPr>
          <a:xfrm>
            <a:off x="1081136" y="1956435"/>
            <a:ext cx="0" cy="361410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72DFBF3-A55F-29C0-B943-9561AE8E2EFA}"/>
              </a:ext>
            </a:extLst>
          </p:cNvPr>
          <p:cNvCxnSpPr>
            <a:cxnSpLocks/>
          </p:cNvCxnSpPr>
          <p:nvPr/>
        </p:nvCxnSpPr>
        <p:spPr>
          <a:xfrm flipH="1">
            <a:off x="1081136" y="5570537"/>
            <a:ext cx="92292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EC0AFF8-9AA2-1E4F-A41D-399A1896BAB9}"/>
              </a:ext>
            </a:extLst>
          </p:cNvPr>
          <p:cNvSpPr txBox="1"/>
          <p:nvPr/>
        </p:nvSpPr>
        <p:spPr>
          <a:xfrm>
            <a:off x="11003383" y="524491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問題點：</a:t>
            </a:r>
            <a:endParaRPr lang="en-US" altLang="zh-TW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0E9C934-CA97-5545-5583-65DFD6B6823F}"/>
              </a:ext>
            </a:extLst>
          </p:cNvPr>
          <p:cNvSpPr/>
          <p:nvPr/>
        </p:nvSpPr>
        <p:spPr>
          <a:xfrm>
            <a:off x="8365735" y="5267938"/>
            <a:ext cx="2686416" cy="976493"/>
          </a:xfrm>
          <a:prstGeom prst="rect">
            <a:avLst/>
          </a:prstGeom>
          <a:solidFill>
            <a:schemeClr val="accent1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87E3662-6445-7F34-807D-5A3B8B873901}"/>
              </a:ext>
            </a:extLst>
          </p:cNvPr>
          <p:cNvSpPr txBox="1"/>
          <p:nvPr/>
        </p:nvSpPr>
        <p:spPr>
          <a:xfrm>
            <a:off x="3055348" y="309697"/>
            <a:ext cx="3706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調換輸入參數的順序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E512276-53F9-906D-2745-F6EAFAAA1A32}"/>
              </a:ext>
            </a:extLst>
          </p:cNvPr>
          <p:cNvSpPr txBox="1"/>
          <p:nvPr/>
        </p:nvSpPr>
        <p:spPr>
          <a:xfrm>
            <a:off x="9779243" y="6460917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面資料</a:t>
            </a:r>
            <a:endParaRPr lang="en-US" altLang="zh-TW" sz="1400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4C2F60B2-82E2-244D-E6A0-6E29C8F6946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411981" y="6515100"/>
            <a:ext cx="1523" cy="24536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EAB695CF-D1EA-216B-C8B7-46A656909092}"/>
              </a:ext>
            </a:extLst>
          </p:cNvPr>
          <p:cNvCxnSpPr>
            <a:cxnSpLocks/>
          </p:cNvCxnSpPr>
          <p:nvPr/>
        </p:nvCxnSpPr>
        <p:spPr>
          <a:xfrm flipH="1">
            <a:off x="4401312" y="6753426"/>
            <a:ext cx="5291403" cy="94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88594747-C893-BDA1-E36C-5EFAD6C3DA31}"/>
              </a:ext>
            </a:extLst>
          </p:cNvPr>
          <p:cNvCxnSpPr>
            <a:cxnSpLocks/>
          </p:cNvCxnSpPr>
          <p:nvPr/>
        </p:nvCxnSpPr>
        <p:spPr>
          <a:xfrm>
            <a:off x="9680523" y="6476632"/>
            <a:ext cx="0" cy="304303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5114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1.3319"/>
  <p:tag name="SLIDO_PRESENTATION_ID" val="00000000-0000-0000-0000-000000000000"/>
  <p:tag name="SLIDO_EVENT_UUID" val="c34a5e3a-18ec-4529-a704-f94d6b325231"/>
  <p:tag name="SLIDO_EVENT_SECTION_UUID" val="2128a956-11e1-4275-bda4-ebf7823570b1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3436</TotalTime>
  <Words>5590</Words>
  <Application>Microsoft Office PowerPoint</Application>
  <PresentationFormat>寬螢幕</PresentationFormat>
  <Paragraphs>856</Paragraphs>
  <Slides>60</Slides>
  <Notes>57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71" baseType="lpstr">
      <vt:lpstr>Calibri Light</vt:lpstr>
      <vt:lpstr>Calibri</vt:lpstr>
      <vt:lpstr>微軟正黑體</vt:lpstr>
      <vt:lpstr>Wingdings</vt:lpstr>
      <vt:lpstr>Times New Roman</vt:lpstr>
      <vt:lpstr>Adobe 黑体 Std R</vt:lpstr>
      <vt:lpstr>Georgia</vt:lpstr>
      <vt:lpstr>Arial</vt:lpstr>
      <vt:lpstr>Consolas</vt:lpstr>
      <vt:lpstr>Cambria Math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家榮 葉</dc:creator>
  <cp:lastModifiedBy>家榮 葉</cp:lastModifiedBy>
  <cp:revision>1153</cp:revision>
  <dcterms:created xsi:type="dcterms:W3CDTF">2021-11-18T12:50:34Z</dcterms:created>
  <dcterms:modified xsi:type="dcterms:W3CDTF">2022-10-16T15:26:26Z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1.5.1.3319</vt:lpwstr>
  </property>
</Properties>
</file>